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 id="2147483674" r:id="rId5"/>
  </p:sldMasterIdLst>
  <p:sldIdLst>
    <p:sldId id="259" r:id="rId6"/>
    <p:sldId id="257" r:id="rId7"/>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1C09E0F-9AE5-4FAC-8B33-7DD167B1DDC8}" name="Lena Desmond" initials="LD" userId="Lena Desmond" providerId="None"/>
  <p188:author id="{B4E28F7B-9D45-88B8-94F1-C69D31338AA0}" name="Cant, Leslie" initials="CL" userId="S::leslie.cant@wolterskluwer.com::4c4384d8-8163-4ad5-9551-d1d44ef5c5f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6BC24"/>
    <a:srgbClr val="E51F2F"/>
    <a:srgbClr val="F1EFEF"/>
    <a:srgbClr val="007A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18C3D0-0479-40B9-916F-79E32C5536FC}" v="3" dt="2023-09-25T22:46:09.6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70"/>
    <p:restoredTop sz="96327"/>
  </p:normalViewPr>
  <p:slideViewPr>
    <p:cSldViewPr snapToGrid="0" snapToObjects="1">
      <p:cViewPr>
        <p:scale>
          <a:sx n="64" d="100"/>
          <a:sy n="64" d="100"/>
        </p:scale>
        <p:origin x="152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925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0407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Immagine 4" descr="Immagine che contiene persona, tavolo, interni, finestra&#10;&#10;Descrizione generata automaticamente">
            <a:extLst>
              <a:ext uri="{FF2B5EF4-FFF2-40B4-BE49-F238E27FC236}">
                <a16:creationId xmlns:a16="http://schemas.microsoft.com/office/drawing/2014/main" id="{6CDD2AEF-7FEE-E350-8994-981C623FB36E}"/>
              </a:ext>
            </a:extLst>
          </p:cNvPr>
          <p:cNvPicPr>
            <a:picLocks noChangeAspect="1"/>
          </p:cNvPicPr>
          <p:nvPr userDrawn="1"/>
        </p:nvPicPr>
        <p:blipFill rotWithShape="1">
          <a:blip r:embed="rId3"/>
          <a:srcRect t="25746" b="12846"/>
          <a:stretch/>
        </p:blipFill>
        <p:spPr>
          <a:xfrm>
            <a:off x="0" y="14053"/>
            <a:ext cx="7559675" cy="3098398"/>
          </a:xfrm>
          <a:prstGeom prst="rect">
            <a:avLst/>
          </a:prstGeom>
        </p:spPr>
      </p:pic>
      <p:sp>
        <p:nvSpPr>
          <p:cNvPr id="21" name="Rettangolo 20">
            <a:extLst>
              <a:ext uri="{FF2B5EF4-FFF2-40B4-BE49-F238E27FC236}">
                <a16:creationId xmlns:a16="http://schemas.microsoft.com/office/drawing/2014/main" id="{19DCBC28-494D-3E4D-A0C0-61522A7BDC58}"/>
              </a:ext>
            </a:extLst>
          </p:cNvPr>
          <p:cNvSpPr/>
          <p:nvPr userDrawn="1"/>
        </p:nvSpPr>
        <p:spPr>
          <a:xfrm>
            <a:off x="-1" y="5352931"/>
            <a:ext cx="7559674" cy="5324829"/>
          </a:xfrm>
          <a:prstGeom prst="rect">
            <a:avLst/>
          </a:prstGeom>
          <a:solidFill>
            <a:srgbClr val="F1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ttangolo 19">
            <a:extLst>
              <a:ext uri="{FF2B5EF4-FFF2-40B4-BE49-F238E27FC236}">
                <a16:creationId xmlns:a16="http://schemas.microsoft.com/office/drawing/2014/main" id="{66BBD9D2-F046-DC4E-A105-49C6B07E08D3}"/>
              </a:ext>
            </a:extLst>
          </p:cNvPr>
          <p:cNvSpPr/>
          <p:nvPr userDrawn="1"/>
        </p:nvSpPr>
        <p:spPr>
          <a:xfrm>
            <a:off x="275969" y="153603"/>
            <a:ext cx="3660919" cy="2805193"/>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Immagine 12">
            <a:extLst>
              <a:ext uri="{FF2B5EF4-FFF2-40B4-BE49-F238E27FC236}">
                <a16:creationId xmlns:a16="http://schemas.microsoft.com/office/drawing/2014/main" id="{2DE25EF7-32BC-584D-9B44-20AC41F64A8F}"/>
              </a:ext>
            </a:extLst>
          </p:cNvPr>
          <p:cNvPicPr>
            <a:picLocks noChangeAspect="1"/>
          </p:cNvPicPr>
          <p:nvPr userDrawn="1"/>
        </p:nvPicPr>
        <p:blipFill>
          <a:blip r:embed="rId4"/>
          <a:stretch>
            <a:fillRect/>
          </a:stretch>
        </p:blipFill>
        <p:spPr>
          <a:xfrm>
            <a:off x="433023" y="2533628"/>
            <a:ext cx="1525317" cy="244051"/>
          </a:xfrm>
          <a:prstGeom prst="rect">
            <a:avLst/>
          </a:prstGeom>
        </p:spPr>
      </p:pic>
      <p:sp>
        <p:nvSpPr>
          <p:cNvPr id="14" name="CasellaDiTesto 13">
            <a:extLst>
              <a:ext uri="{FF2B5EF4-FFF2-40B4-BE49-F238E27FC236}">
                <a16:creationId xmlns:a16="http://schemas.microsoft.com/office/drawing/2014/main" id="{94E10BF4-BA60-EE4C-B8C3-3F3F60E3C638}"/>
              </a:ext>
            </a:extLst>
          </p:cNvPr>
          <p:cNvSpPr txBox="1"/>
          <p:nvPr userDrawn="1"/>
        </p:nvSpPr>
        <p:spPr>
          <a:xfrm>
            <a:off x="373380" y="1783976"/>
            <a:ext cx="1882140" cy="292388"/>
          </a:xfrm>
          <a:prstGeom prst="rect">
            <a:avLst/>
          </a:prstGeom>
          <a:noFill/>
        </p:spPr>
        <p:txBody>
          <a:bodyPr wrap="square" rtlCol="0">
            <a:spAutoFit/>
          </a:bodyPr>
          <a:lstStyle/>
          <a:p>
            <a:r>
              <a:rPr lang="en-US" sz="1300" b="0" i="0" noProof="0" dirty="0">
                <a:latin typeface="Fira Sans Medium" panose="020B0503050000020004" pitchFamily="34" charset="0"/>
                <a:ea typeface="Fira Sans Medium" panose="020B0503050000020004" pitchFamily="34" charset="0"/>
              </a:rPr>
              <a:t>Datasheet</a:t>
            </a:r>
          </a:p>
        </p:txBody>
      </p:sp>
      <p:cxnSp>
        <p:nvCxnSpPr>
          <p:cNvPr id="17" name="Connettore 1 16">
            <a:extLst>
              <a:ext uri="{FF2B5EF4-FFF2-40B4-BE49-F238E27FC236}">
                <a16:creationId xmlns:a16="http://schemas.microsoft.com/office/drawing/2014/main" id="{6E26661D-E305-F84C-BA36-2C74082FE8B5}"/>
              </a:ext>
            </a:extLst>
          </p:cNvPr>
          <p:cNvCxnSpPr>
            <a:cxnSpLocks/>
          </p:cNvCxnSpPr>
          <p:nvPr userDrawn="1"/>
        </p:nvCxnSpPr>
        <p:spPr>
          <a:xfrm>
            <a:off x="433023" y="336331"/>
            <a:ext cx="3346813" cy="0"/>
          </a:xfrm>
          <a:prstGeom prst="line">
            <a:avLst/>
          </a:prstGeom>
          <a:ln w="28575">
            <a:solidFill>
              <a:srgbClr val="007ABF"/>
            </a:solidFill>
          </a:ln>
        </p:spPr>
        <p:style>
          <a:lnRef idx="1">
            <a:schemeClr val="accent1"/>
          </a:lnRef>
          <a:fillRef idx="0">
            <a:schemeClr val="accent1"/>
          </a:fillRef>
          <a:effectRef idx="0">
            <a:schemeClr val="accent1"/>
          </a:effectRef>
          <a:fontRef idx="minor">
            <a:schemeClr val="tx1"/>
          </a:fontRef>
        </p:style>
      </p:cxnSp>
      <p:sp>
        <p:nvSpPr>
          <p:cNvPr id="22" name="Rettangolo 21">
            <a:extLst>
              <a:ext uri="{FF2B5EF4-FFF2-40B4-BE49-F238E27FC236}">
                <a16:creationId xmlns:a16="http://schemas.microsoft.com/office/drawing/2014/main" id="{80DE6E04-F7FF-614A-8E32-2F546BCB50E0}"/>
              </a:ext>
            </a:extLst>
          </p:cNvPr>
          <p:cNvSpPr/>
          <p:nvPr userDrawn="1"/>
        </p:nvSpPr>
        <p:spPr>
          <a:xfrm>
            <a:off x="423221" y="6070928"/>
            <a:ext cx="2152522" cy="1948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Connettore 1 22">
            <a:extLst>
              <a:ext uri="{FF2B5EF4-FFF2-40B4-BE49-F238E27FC236}">
                <a16:creationId xmlns:a16="http://schemas.microsoft.com/office/drawing/2014/main" id="{B809E205-AF2E-874A-9528-4373529D0AC2}"/>
              </a:ext>
            </a:extLst>
          </p:cNvPr>
          <p:cNvCxnSpPr>
            <a:cxnSpLocks/>
          </p:cNvCxnSpPr>
          <p:nvPr userDrawn="1"/>
        </p:nvCxnSpPr>
        <p:spPr>
          <a:xfrm>
            <a:off x="551053" y="6232635"/>
            <a:ext cx="1896858"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31" name="Rettangolo 30">
            <a:extLst>
              <a:ext uri="{FF2B5EF4-FFF2-40B4-BE49-F238E27FC236}">
                <a16:creationId xmlns:a16="http://schemas.microsoft.com/office/drawing/2014/main" id="{705A87C4-0585-204E-8FE5-E86E7C57FDF0}"/>
              </a:ext>
            </a:extLst>
          </p:cNvPr>
          <p:cNvSpPr/>
          <p:nvPr userDrawn="1"/>
        </p:nvSpPr>
        <p:spPr>
          <a:xfrm>
            <a:off x="2703575" y="6070928"/>
            <a:ext cx="2152522" cy="1948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Connettore 1 31">
            <a:extLst>
              <a:ext uri="{FF2B5EF4-FFF2-40B4-BE49-F238E27FC236}">
                <a16:creationId xmlns:a16="http://schemas.microsoft.com/office/drawing/2014/main" id="{2576AC85-CB8D-CA47-8965-A4548B5A938F}"/>
              </a:ext>
            </a:extLst>
          </p:cNvPr>
          <p:cNvCxnSpPr>
            <a:cxnSpLocks/>
          </p:cNvCxnSpPr>
          <p:nvPr userDrawn="1"/>
        </p:nvCxnSpPr>
        <p:spPr>
          <a:xfrm>
            <a:off x="2831407" y="6232635"/>
            <a:ext cx="1896858"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33" name="Rettangolo 32">
            <a:extLst>
              <a:ext uri="{FF2B5EF4-FFF2-40B4-BE49-F238E27FC236}">
                <a16:creationId xmlns:a16="http://schemas.microsoft.com/office/drawing/2014/main" id="{12CF71B5-ECEC-A14C-8BA6-02F2147D57D4}"/>
              </a:ext>
            </a:extLst>
          </p:cNvPr>
          <p:cNvSpPr/>
          <p:nvPr userDrawn="1"/>
        </p:nvSpPr>
        <p:spPr>
          <a:xfrm>
            <a:off x="4983929" y="6070928"/>
            <a:ext cx="2152522" cy="1948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Connettore 1 33">
            <a:extLst>
              <a:ext uri="{FF2B5EF4-FFF2-40B4-BE49-F238E27FC236}">
                <a16:creationId xmlns:a16="http://schemas.microsoft.com/office/drawing/2014/main" id="{1CAE8C9A-C7B7-4D48-A6A2-E546B36143BF}"/>
              </a:ext>
            </a:extLst>
          </p:cNvPr>
          <p:cNvCxnSpPr>
            <a:cxnSpLocks/>
          </p:cNvCxnSpPr>
          <p:nvPr userDrawn="1"/>
        </p:nvCxnSpPr>
        <p:spPr>
          <a:xfrm>
            <a:off x="5111761" y="6232635"/>
            <a:ext cx="1896858"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37" name="Rettangolo 36">
            <a:extLst>
              <a:ext uri="{FF2B5EF4-FFF2-40B4-BE49-F238E27FC236}">
                <a16:creationId xmlns:a16="http://schemas.microsoft.com/office/drawing/2014/main" id="{E90D0275-2703-8D4E-88F2-85269DE97FD7}"/>
              </a:ext>
            </a:extLst>
          </p:cNvPr>
          <p:cNvSpPr/>
          <p:nvPr userDrawn="1"/>
        </p:nvSpPr>
        <p:spPr>
          <a:xfrm>
            <a:off x="423221" y="8181100"/>
            <a:ext cx="2152522" cy="1948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Connettore 1 37">
            <a:extLst>
              <a:ext uri="{FF2B5EF4-FFF2-40B4-BE49-F238E27FC236}">
                <a16:creationId xmlns:a16="http://schemas.microsoft.com/office/drawing/2014/main" id="{B66C3D0F-09D0-1E42-97E1-B72C1A0331EA}"/>
              </a:ext>
            </a:extLst>
          </p:cNvPr>
          <p:cNvCxnSpPr>
            <a:cxnSpLocks/>
          </p:cNvCxnSpPr>
          <p:nvPr userDrawn="1"/>
        </p:nvCxnSpPr>
        <p:spPr>
          <a:xfrm>
            <a:off x="551053" y="8342807"/>
            <a:ext cx="1896858"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39" name="Rettangolo 38">
            <a:extLst>
              <a:ext uri="{FF2B5EF4-FFF2-40B4-BE49-F238E27FC236}">
                <a16:creationId xmlns:a16="http://schemas.microsoft.com/office/drawing/2014/main" id="{41573AF1-76CA-1D46-8352-E5605D25A7A2}"/>
              </a:ext>
            </a:extLst>
          </p:cNvPr>
          <p:cNvSpPr/>
          <p:nvPr userDrawn="1"/>
        </p:nvSpPr>
        <p:spPr>
          <a:xfrm>
            <a:off x="2703575" y="8181100"/>
            <a:ext cx="2152522" cy="1948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Connettore 1 39">
            <a:extLst>
              <a:ext uri="{FF2B5EF4-FFF2-40B4-BE49-F238E27FC236}">
                <a16:creationId xmlns:a16="http://schemas.microsoft.com/office/drawing/2014/main" id="{8820F7F5-49B1-4D41-866B-937F698E7827}"/>
              </a:ext>
            </a:extLst>
          </p:cNvPr>
          <p:cNvCxnSpPr>
            <a:cxnSpLocks/>
          </p:cNvCxnSpPr>
          <p:nvPr userDrawn="1"/>
        </p:nvCxnSpPr>
        <p:spPr>
          <a:xfrm>
            <a:off x="2831407" y="8342807"/>
            <a:ext cx="1896858"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41" name="Rettangolo 40">
            <a:extLst>
              <a:ext uri="{FF2B5EF4-FFF2-40B4-BE49-F238E27FC236}">
                <a16:creationId xmlns:a16="http://schemas.microsoft.com/office/drawing/2014/main" id="{D0B7AEFE-1E60-9B41-97FE-847F64597E00}"/>
              </a:ext>
            </a:extLst>
          </p:cNvPr>
          <p:cNvSpPr/>
          <p:nvPr userDrawn="1"/>
        </p:nvSpPr>
        <p:spPr>
          <a:xfrm>
            <a:off x="4983929" y="8181100"/>
            <a:ext cx="2152522" cy="1948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Connettore 1 41">
            <a:extLst>
              <a:ext uri="{FF2B5EF4-FFF2-40B4-BE49-F238E27FC236}">
                <a16:creationId xmlns:a16="http://schemas.microsoft.com/office/drawing/2014/main" id="{82D36C18-39B0-4645-8F05-94A0E75B0413}"/>
              </a:ext>
            </a:extLst>
          </p:cNvPr>
          <p:cNvCxnSpPr>
            <a:cxnSpLocks/>
          </p:cNvCxnSpPr>
          <p:nvPr userDrawn="1"/>
        </p:nvCxnSpPr>
        <p:spPr>
          <a:xfrm>
            <a:off x="5111761" y="8342807"/>
            <a:ext cx="1896858"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988476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7217A127-4DBA-2148-BF71-F8FBF1C05B1D}"/>
              </a:ext>
            </a:extLst>
          </p:cNvPr>
          <p:cNvSpPr/>
          <p:nvPr userDrawn="1"/>
        </p:nvSpPr>
        <p:spPr>
          <a:xfrm>
            <a:off x="-1" y="1"/>
            <a:ext cx="2333298" cy="8639502"/>
          </a:xfrm>
          <a:prstGeom prst="rect">
            <a:avLst/>
          </a:prstGeom>
          <a:solidFill>
            <a:srgbClr val="F1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ttangolo 9">
            <a:extLst>
              <a:ext uri="{FF2B5EF4-FFF2-40B4-BE49-F238E27FC236}">
                <a16:creationId xmlns:a16="http://schemas.microsoft.com/office/drawing/2014/main" id="{B0F5C73D-D22A-9944-BCBB-FF7F6C56529E}"/>
              </a:ext>
            </a:extLst>
          </p:cNvPr>
          <p:cNvSpPr/>
          <p:nvPr userDrawn="1"/>
        </p:nvSpPr>
        <p:spPr>
          <a:xfrm>
            <a:off x="-1" y="8384146"/>
            <a:ext cx="7559676" cy="23076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Connettore 1 10">
            <a:extLst>
              <a:ext uri="{FF2B5EF4-FFF2-40B4-BE49-F238E27FC236}">
                <a16:creationId xmlns:a16="http://schemas.microsoft.com/office/drawing/2014/main" id="{3FFA4723-885F-4F4B-BA28-60FB31D1DC26}"/>
              </a:ext>
            </a:extLst>
          </p:cNvPr>
          <p:cNvCxnSpPr>
            <a:cxnSpLocks/>
          </p:cNvCxnSpPr>
          <p:nvPr userDrawn="1"/>
        </p:nvCxnSpPr>
        <p:spPr>
          <a:xfrm>
            <a:off x="374770" y="336331"/>
            <a:ext cx="1691991" cy="0"/>
          </a:xfrm>
          <a:prstGeom prst="line">
            <a:avLst/>
          </a:prstGeom>
          <a:ln w="28575">
            <a:solidFill>
              <a:srgbClr val="007ABF"/>
            </a:solidFill>
          </a:ln>
        </p:spPr>
        <p:style>
          <a:lnRef idx="1">
            <a:schemeClr val="accent1"/>
          </a:lnRef>
          <a:fillRef idx="0">
            <a:schemeClr val="accent1"/>
          </a:fillRef>
          <a:effectRef idx="0">
            <a:schemeClr val="accent1"/>
          </a:effectRef>
          <a:fontRef idx="minor">
            <a:schemeClr val="tx1"/>
          </a:fontRef>
        </p:style>
      </p:cxnSp>
      <p:cxnSp>
        <p:nvCxnSpPr>
          <p:cNvPr id="14" name="Connettore 1 13">
            <a:extLst>
              <a:ext uri="{FF2B5EF4-FFF2-40B4-BE49-F238E27FC236}">
                <a16:creationId xmlns:a16="http://schemas.microsoft.com/office/drawing/2014/main" id="{71805152-C222-6443-B80D-6884648E0428}"/>
              </a:ext>
            </a:extLst>
          </p:cNvPr>
          <p:cNvCxnSpPr>
            <a:cxnSpLocks/>
          </p:cNvCxnSpPr>
          <p:nvPr userDrawn="1"/>
        </p:nvCxnSpPr>
        <p:spPr>
          <a:xfrm>
            <a:off x="2583795" y="336331"/>
            <a:ext cx="4525343" cy="0"/>
          </a:xfrm>
          <a:prstGeom prst="line">
            <a:avLst/>
          </a:prstGeom>
          <a:ln w="28575">
            <a:solidFill>
              <a:srgbClr val="E51F2F"/>
            </a:solidFill>
          </a:ln>
        </p:spPr>
        <p:style>
          <a:lnRef idx="1">
            <a:schemeClr val="accent1"/>
          </a:lnRef>
          <a:fillRef idx="0">
            <a:schemeClr val="accent1"/>
          </a:fillRef>
          <a:effectRef idx="0">
            <a:schemeClr val="accent1"/>
          </a:effectRef>
          <a:fontRef idx="minor">
            <a:schemeClr val="tx1"/>
          </a:fontRef>
        </p:style>
      </p:cxnSp>
      <p:sp>
        <p:nvSpPr>
          <p:cNvPr id="16" name="CasellaDiTesto 15">
            <a:extLst>
              <a:ext uri="{FF2B5EF4-FFF2-40B4-BE49-F238E27FC236}">
                <a16:creationId xmlns:a16="http://schemas.microsoft.com/office/drawing/2014/main" id="{EB377017-CBE0-CA41-929C-D0048897BBB3}"/>
              </a:ext>
            </a:extLst>
          </p:cNvPr>
          <p:cNvSpPr txBox="1"/>
          <p:nvPr userDrawn="1"/>
        </p:nvSpPr>
        <p:spPr>
          <a:xfrm>
            <a:off x="2485515" y="634026"/>
            <a:ext cx="1882140" cy="230832"/>
          </a:xfrm>
          <a:prstGeom prst="rect">
            <a:avLst/>
          </a:prstGeom>
          <a:noFill/>
        </p:spPr>
        <p:txBody>
          <a:bodyPr wrap="square" rtlCol="0">
            <a:spAutoFit/>
          </a:bodyPr>
          <a:lstStyle/>
          <a:p>
            <a:r>
              <a:rPr lang="en-US" sz="900" b="0" i="0" dirty="0">
                <a:latin typeface="Fira Sans Medium" panose="020B0503050000020004" pitchFamily="34" charset="0"/>
                <a:ea typeface="Fira Sans Medium" panose="020B0503050000020004" pitchFamily="34" charset="0"/>
              </a:rPr>
              <a:t>Datasheet</a:t>
            </a:r>
          </a:p>
        </p:txBody>
      </p:sp>
      <p:pic>
        <p:nvPicPr>
          <p:cNvPr id="17" name="Immagine 16">
            <a:extLst>
              <a:ext uri="{FF2B5EF4-FFF2-40B4-BE49-F238E27FC236}">
                <a16:creationId xmlns:a16="http://schemas.microsoft.com/office/drawing/2014/main" id="{D87BDDF2-18E3-744D-8368-7165C7AE1B73}"/>
              </a:ext>
            </a:extLst>
          </p:cNvPr>
          <p:cNvPicPr>
            <a:picLocks noChangeAspect="1"/>
          </p:cNvPicPr>
          <p:nvPr userDrawn="1"/>
        </p:nvPicPr>
        <p:blipFill>
          <a:blip r:embed="rId3"/>
          <a:stretch>
            <a:fillRect/>
          </a:stretch>
        </p:blipFill>
        <p:spPr>
          <a:xfrm>
            <a:off x="374770" y="448310"/>
            <a:ext cx="1241211" cy="198594"/>
          </a:xfrm>
          <a:prstGeom prst="rect">
            <a:avLst/>
          </a:prstGeom>
        </p:spPr>
      </p:pic>
      <p:sp>
        <p:nvSpPr>
          <p:cNvPr id="18" name="CasellaDiTesto 17">
            <a:extLst>
              <a:ext uri="{FF2B5EF4-FFF2-40B4-BE49-F238E27FC236}">
                <a16:creationId xmlns:a16="http://schemas.microsoft.com/office/drawing/2014/main" id="{78A12A50-91DA-F346-A272-8B1CC51A03C5}"/>
              </a:ext>
            </a:extLst>
          </p:cNvPr>
          <p:cNvSpPr txBox="1"/>
          <p:nvPr userDrawn="1"/>
        </p:nvSpPr>
        <p:spPr>
          <a:xfrm>
            <a:off x="374770" y="8688581"/>
            <a:ext cx="1882140" cy="261610"/>
          </a:xfrm>
          <a:prstGeom prst="rect">
            <a:avLst/>
          </a:prstGeom>
          <a:noFill/>
        </p:spPr>
        <p:txBody>
          <a:bodyPr wrap="square" rtlCol="0">
            <a:spAutoFit/>
          </a:bodyPr>
          <a:lstStyle/>
          <a:p>
            <a:r>
              <a:rPr lang="en-US" sz="1100" b="0" i="0" noProof="0">
                <a:solidFill>
                  <a:schemeClr val="bg1"/>
                </a:solidFill>
                <a:latin typeface="Fira Sans Medium" panose="020B0503050000020004" pitchFamily="34" charset="0"/>
                <a:ea typeface="Fira Sans Medium" panose="020B0503050000020004" pitchFamily="34" charset="0"/>
              </a:rPr>
              <a:t>About Wolters Kluwer</a:t>
            </a:r>
          </a:p>
        </p:txBody>
      </p:sp>
      <p:sp>
        <p:nvSpPr>
          <p:cNvPr id="19" name="CasellaDiTesto 18">
            <a:extLst>
              <a:ext uri="{FF2B5EF4-FFF2-40B4-BE49-F238E27FC236}">
                <a16:creationId xmlns:a16="http://schemas.microsoft.com/office/drawing/2014/main" id="{18D3ECC5-D77F-2D4A-B593-D6ACABD97A80}"/>
              </a:ext>
            </a:extLst>
          </p:cNvPr>
          <p:cNvSpPr txBox="1"/>
          <p:nvPr userDrawn="1"/>
        </p:nvSpPr>
        <p:spPr>
          <a:xfrm>
            <a:off x="374770" y="8912672"/>
            <a:ext cx="6734368" cy="1368388"/>
          </a:xfrm>
          <a:prstGeom prst="rect">
            <a:avLst/>
          </a:prstGeom>
          <a:noFill/>
        </p:spPr>
        <p:txBody>
          <a:bodyPr wrap="square" rtlCol="0">
            <a:spAutoFit/>
          </a:bodyPr>
          <a:lstStyle/>
          <a:p>
            <a:pPr algn="just">
              <a:lnSpc>
                <a:spcPct val="150000"/>
              </a:lnSpc>
            </a:pPr>
            <a:r>
              <a:rPr lang="en-US" sz="700" b="0" i="0" noProof="0" dirty="0">
                <a:solidFill>
                  <a:schemeClr val="bg1"/>
                </a:solidFill>
                <a:latin typeface="Fira Sans Light" panose="020B0403050000020004" pitchFamily="34" charset="0"/>
                <a:ea typeface="Fira Sans Light" panose="020B0403050000020004" pitchFamily="34" charset="0"/>
              </a:rPr>
              <a:t>Wolters Kluwer (WKL) is a global leader in professional information, software solutions, and services for the healthcare; tax and accounting; governance, risk and compliance; and legal and regulatory sectors. We help our customers make critical decisions every day by providing expert solutions that combine deep domain knowledge with technology and services. Wolters Kluwer reported 2020 annual revenues of €4.6 billion. The group serves customers in over 180 countries, maintains operations in over 40 countries, and employs approximately 19,200 people worldwide. The company is headquartered in Alphen </a:t>
            </a:r>
            <a:r>
              <a:rPr lang="en-US" sz="700" b="0" i="0" noProof="0" dirty="0" err="1">
                <a:solidFill>
                  <a:schemeClr val="bg1"/>
                </a:solidFill>
                <a:latin typeface="Fira Sans Light" panose="020B0403050000020004" pitchFamily="34" charset="0"/>
                <a:ea typeface="Fira Sans Light" panose="020B0403050000020004" pitchFamily="34" charset="0"/>
              </a:rPr>
              <a:t>aan</a:t>
            </a:r>
            <a:r>
              <a:rPr lang="en-US" sz="700" b="0" i="0" noProof="0" dirty="0">
                <a:solidFill>
                  <a:schemeClr val="bg1"/>
                </a:solidFill>
                <a:latin typeface="Fira Sans Light" panose="020B0403050000020004" pitchFamily="34" charset="0"/>
                <a:ea typeface="Fira Sans Light" panose="020B0403050000020004" pitchFamily="34" charset="0"/>
              </a:rPr>
              <a:t> den Rijn, the Netherlands. Wolters Kluwer shares are listed on Euronext Amsterdam (WKL) and are included in the AEX and Euronext 100 indices. Wolters Kluwer has a sponsored Level 1 American Depositary Receipt (ADR) program. The ADRs are traded on the over-the-counter market in the U.S. (WTKWY).</a:t>
            </a:r>
          </a:p>
          <a:p>
            <a:pPr algn="just">
              <a:lnSpc>
                <a:spcPct val="150000"/>
              </a:lnSpc>
            </a:pPr>
            <a:endParaRPr lang="en-US" sz="700" b="0" i="0" noProof="0" dirty="0">
              <a:solidFill>
                <a:schemeClr val="bg1"/>
              </a:solidFill>
              <a:latin typeface="Fira Sans Light" panose="020B0403050000020004" pitchFamily="34" charset="0"/>
              <a:ea typeface="Fira Sans Light" panose="020B0403050000020004" pitchFamily="34" charset="0"/>
            </a:endParaRPr>
          </a:p>
          <a:p>
            <a:pPr algn="just">
              <a:lnSpc>
                <a:spcPct val="150000"/>
              </a:lnSpc>
            </a:pPr>
            <a:r>
              <a:rPr lang="en-US" sz="700" b="0" i="0" noProof="0" dirty="0">
                <a:solidFill>
                  <a:schemeClr val="bg1"/>
                </a:solidFill>
                <a:latin typeface="Fira Sans Light" panose="020B0403050000020004" pitchFamily="34" charset="0"/>
                <a:ea typeface="Fira Sans Light" panose="020B0403050000020004" pitchFamily="34" charset="0"/>
              </a:rPr>
              <a:t>For more information, visit </a:t>
            </a:r>
            <a:r>
              <a:rPr lang="en-US" sz="700" b="0" i="0" noProof="0" dirty="0" err="1">
                <a:solidFill>
                  <a:schemeClr val="bg1"/>
                </a:solidFill>
                <a:latin typeface="Fira Sans" panose="020B0503050000020004" pitchFamily="34" charset="0"/>
                <a:ea typeface="Fira Sans" panose="020B0503050000020004" pitchFamily="34" charset="0"/>
              </a:rPr>
              <a:t>www.wolterskluwer.com</a:t>
            </a:r>
            <a:r>
              <a:rPr lang="en-US" sz="700" b="0" i="0" noProof="0" dirty="0">
                <a:solidFill>
                  <a:schemeClr val="bg1"/>
                </a:solidFill>
                <a:latin typeface="Fira Sans Light" panose="020B0403050000020004" pitchFamily="34" charset="0"/>
                <a:ea typeface="Fira Sans Light" panose="020B0403050000020004" pitchFamily="34" charset="0"/>
              </a:rPr>
              <a:t>, follow us on </a:t>
            </a:r>
            <a:r>
              <a:rPr lang="en-US" sz="700" b="0" i="0" noProof="0" dirty="0">
                <a:solidFill>
                  <a:schemeClr val="bg1"/>
                </a:solidFill>
                <a:latin typeface="Fira Sans" panose="020B0503050000020004" pitchFamily="34" charset="0"/>
                <a:ea typeface="Fira Sans" panose="020B0503050000020004" pitchFamily="34" charset="0"/>
              </a:rPr>
              <a:t>Twitter</a:t>
            </a:r>
            <a:r>
              <a:rPr lang="en-US" sz="700" b="0" i="0" noProof="0" dirty="0">
                <a:solidFill>
                  <a:schemeClr val="bg1"/>
                </a:solidFill>
                <a:latin typeface="Fira Sans Light" panose="020B0403050000020004" pitchFamily="34" charset="0"/>
                <a:ea typeface="Fira Sans Light" panose="020B0403050000020004" pitchFamily="34" charset="0"/>
              </a:rPr>
              <a:t>, </a:t>
            </a:r>
            <a:r>
              <a:rPr lang="en-US" sz="700" b="0" i="0" noProof="0" dirty="0">
                <a:solidFill>
                  <a:schemeClr val="bg1"/>
                </a:solidFill>
                <a:latin typeface="Fira Sans" panose="020B0503050000020004" pitchFamily="34" charset="0"/>
                <a:ea typeface="Fira Sans" panose="020B0503050000020004" pitchFamily="34" charset="0"/>
              </a:rPr>
              <a:t>Facebook</a:t>
            </a:r>
            <a:r>
              <a:rPr lang="en-US" sz="700" b="0" i="0" noProof="0" dirty="0">
                <a:solidFill>
                  <a:schemeClr val="bg1"/>
                </a:solidFill>
                <a:latin typeface="Fira Sans Light" panose="020B0403050000020004" pitchFamily="34" charset="0"/>
                <a:ea typeface="Fira Sans Light" panose="020B0403050000020004" pitchFamily="34" charset="0"/>
              </a:rPr>
              <a:t>, </a:t>
            </a:r>
            <a:r>
              <a:rPr lang="en-US" sz="700" b="0" i="0" noProof="0" dirty="0">
                <a:solidFill>
                  <a:schemeClr val="bg1"/>
                </a:solidFill>
                <a:latin typeface="Fira Sans" panose="020B0503050000020004" pitchFamily="34" charset="0"/>
                <a:ea typeface="Fira Sans" panose="020B0503050000020004" pitchFamily="34" charset="0"/>
              </a:rPr>
              <a:t>LinkedIn</a:t>
            </a:r>
            <a:r>
              <a:rPr lang="en-US" sz="700" b="0" i="0" noProof="0" dirty="0">
                <a:solidFill>
                  <a:schemeClr val="bg1"/>
                </a:solidFill>
                <a:latin typeface="Fira Sans Light" panose="020B0403050000020004" pitchFamily="34" charset="0"/>
                <a:ea typeface="Fira Sans Light" panose="020B0403050000020004" pitchFamily="34" charset="0"/>
              </a:rPr>
              <a:t> and </a:t>
            </a:r>
            <a:r>
              <a:rPr lang="en-US" sz="700" b="0" i="0" noProof="0" dirty="0">
                <a:solidFill>
                  <a:schemeClr val="bg1"/>
                </a:solidFill>
                <a:latin typeface="Fira Sans" panose="020B0503050000020004" pitchFamily="34" charset="0"/>
                <a:ea typeface="Fira Sans" panose="020B0503050000020004" pitchFamily="34" charset="0"/>
              </a:rPr>
              <a:t>YouTube</a:t>
            </a:r>
            <a:r>
              <a:rPr lang="en-US" sz="700" b="0" i="0" noProof="0" dirty="0">
                <a:solidFill>
                  <a:schemeClr val="bg1"/>
                </a:solidFill>
                <a:latin typeface="Fira Sans Light" panose="020B0403050000020004" pitchFamily="34" charset="0"/>
                <a:ea typeface="Fira Sans Light" panose="020B0403050000020004" pitchFamily="34" charset="0"/>
              </a:rPr>
              <a:t>.</a:t>
            </a:r>
          </a:p>
        </p:txBody>
      </p:sp>
      <p:sp>
        <p:nvSpPr>
          <p:cNvPr id="20" name="Rettangolo 19">
            <a:extLst>
              <a:ext uri="{FF2B5EF4-FFF2-40B4-BE49-F238E27FC236}">
                <a16:creationId xmlns:a16="http://schemas.microsoft.com/office/drawing/2014/main" id="{377B4EEA-97C4-BE42-8956-A7430C7D2B71}"/>
              </a:ext>
            </a:extLst>
          </p:cNvPr>
          <p:cNvSpPr/>
          <p:nvPr userDrawn="1"/>
        </p:nvSpPr>
        <p:spPr>
          <a:xfrm>
            <a:off x="7186325" y="10181700"/>
            <a:ext cx="3733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asellaDiTesto 20">
            <a:extLst>
              <a:ext uri="{FF2B5EF4-FFF2-40B4-BE49-F238E27FC236}">
                <a16:creationId xmlns:a16="http://schemas.microsoft.com/office/drawing/2014/main" id="{88D31E11-E227-2541-8D65-751053B5BE13}"/>
              </a:ext>
            </a:extLst>
          </p:cNvPr>
          <p:cNvSpPr txBox="1"/>
          <p:nvPr userDrawn="1"/>
        </p:nvSpPr>
        <p:spPr>
          <a:xfrm>
            <a:off x="5842760" y="10063045"/>
            <a:ext cx="1361976" cy="237309"/>
          </a:xfrm>
          <a:prstGeom prst="rect">
            <a:avLst/>
          </a:prstGeom>
          <a:noFill/>
        </p:spPr>
        <p:txBody>
          <a:bodyPr wrap="square" rtlCol="0">
            <a:spAutoFit/>
          </a:bodyPr>
          <a:lstStyle/>
          <a:p>
            <a:pPr algn="r">
              <a:lnSpc>
                <a:spcPct val="150000"/>
              </a:lnSpc>
            </a:pPr>
            <a:r>
              <a:rPr lang="en-US" sz="700" b="0" i="0" dirty="0">
                <a:solidFill>
                  <a:schemeClr val="bg1"/>
                </a:solidFill>
                <a:latin typeface="Fira Sans" panose="020B0503050000020004" pitchFamily="34" charset="0"/>
                <a:ea typeface="Fira Sans" panose="020B0503050000020004" pitchFamily="34" charset="0"/>
              </a:rPr>
              <a:t>Visit CCH® </a:t>
            </a:r>
            <a:r>
              <a:rPr lang="en-US" sz="700" b="0" i="0" dirty="0" err="1">
                <a:solidFill>
                  <a:schemeClr val="bg1"/>
                </a:solidFill>
                <a:latin typeface="Fira Sans" panose="020B0503050000020004" pitchFamily="34" charset="0"/>
                <a:ea typeface="Fira Sans" panose="020B0503050000020004" pitchFamily="34" charset="0"/>
              </a:rPr>
              <a:t>Tagetik</a:t>
            </a:r>
            <a:r>
              <a:rPr lang="en-US" sz="700" b="0" i="0" dirty="0">
                <a:solidFill>
                  <a:schemeClr val="bg1"/>
                </a:solidFill>
                <a:latin typeface="Fira Sans" panose="020B0503050000020004" pitchFamily="34" charset="0"/>
                <a:ea typeface="Fira Sans" panose="020B0503050000020004" pitchFamily="34" charset="0"/>
              </a:rPr>
              <a:t> website</a:t>
            </a:r>
          </a:p>
        </p:txBody>
      </p:sp>
      <p:pic>
        <p:nvPicPr>
          <p:cNvPr id="22" name="Immagine 21">
            <a:extLst>
              <a:ext uri="{FF2B5EF4-FFF2-40B4-BE49-F238E27FC236}">
                <a16:creationId xmlns:a16="http://schemas.microsoft.com/office/drawing/2014/main" id="{54A47B93-B7B7-9840-A6FC-E1C3837EE656}"/>
              </a:ext>
            </a:extLst>
          </p:cNvPr>
          <p:cNvPicPr>
            <a:picLocks noChangeAspect="1"/>
          </p:cNvPicPr>
          <p:nvPr userDrawn="1"/>
        </p:nvPicPr>
        <p:blipFill>
          <a:blip r:embed="rId4"/>
          <a:stretch>
            <a:fillRect/>
          </a:stretch>
        </p:blipFill>
        <p:spPr>
          <a:xfrm>
            <a:off x="6321738" y="10344109"/>
            <a:ext cx="787400" cy="139700"/>
          </a:xfrm>
          <a:prstGeom prst="rect">
            <a:avLst/>
          </a:prstGeom>
        </p:spPr>
      </p:pic>
    </p:spTree>
    <p:extLst>
      <p:ext uri="{BB962C8B-B14F-4D97-AF65-F5344CB8AC3E}">
        <p14:creationId xmlns:p14="http://schemas.microsoft.com/office/powerpoint/2010/main" val="2731001049"/>
      </p:ext>
    </p:extLst>
  </p:cSld>
  <p:clrMap bg1="lt1" tx1="dk1" bg2="lt2" tx2="dk2" accent1="accent1" accent2="accent2" accent3="accent3" accent4="accent4" accent5="accent5" accent6="accent6" hlink="hlink" folHlink="folHlink"/>
  <p:sldLayoutIdLst>
    <p:sldLayoutId id="214748364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emf"/><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5EE5F4D7-F2FB-D349-9EB3-39CAAFDADFA4}"/>
              </a:ext>
            </a:extLst>
          </p:cNvPr>
          <p:cNvSpPr txBox="1"/>
          <p:nvPr/>
        </p:nvSpPr>
        <p:spPr>
          <a:xfrm>
            <a:off x="385312" y="523336"/>
            <a:ext cx="3806543" cy="400110"/>
          </a:xfrm>
          <a:prstGeom prst="rect">
            <a:avLst/>
          </a:prstGeom>
          <a:noFill/>
        </p:spPr>
        <p:txBody>
          <a:bodyPr wrap="square" rtlCol="0">
            <a:spAutoFit/>
          </a:bodyPr>
          <a:lstStyle/>
          <a:p>
            <a:r>
              <a:rPr lang="en-US" sz="2000" dirty="0">
                <a:latin typeface="Fira Sans Light" panose="020B0403050000020004" pitchFamily="34" charset="0"/>
                <a:ea typeface="Fira Sans Light" panose="020B0403050000020004" pitchFamily="34" charset="0"/>
              </a:rPr>
              <a:t>CCH</a:t>
            </a:r>
            <a:r>
              <a:rPr lang="en-US" sz="2000" baseline="30000" dirty="0">
                <a:latin typeface="Fira Sans Light" panose="020B0403050000020004" pitchFamily="34" charset="0"/>
                <a:ea typeface="Fira Sans Light" panose="020B0403050000020004" pitchFamily="34" charset="0"/>
              </a:rPr>
              <a:t>®</a:t>
            </a:r>
            <a:r>
              <a:rPr lang="en-US" sz="2000" dirty="0">
                <a:latin typeface="Fira Sans Light" panose="020B0403050000020004" pitchFamily="34" charset="0"/>
                <a:ea typeface="Fira Sans Light" panose="020B0403050000020004" pitchFamily="34" charset="0"/>
              </a:rPr>
              <a:t> Tagetik for SAP HANA</a:t>
            </a:r>
            <a:r>
              <a:rPr lang="en-US" sz="2000" baseline="30000" dirty="0">
                <a:latin typeface="Fira Sans Light" panose="020B0403050000020004" pitchFamily="34" charset="0"/>
                <a:ea typeface="Fira Sans Light" panose="020B0403050000020004" pitchFamily="34" charset="0"/>
              </a:rPr>
              <a:t>®</a:t>
            </a:r>
          </a:p>
        </p:txBody>
      </p:sp>
      <p:sp>
        <p:nvSpPr>
          <p:cNvPr id="9" name="CasellaDiTesto 8">
            <a:extLst>
              <a:ext uri="{FF2B5EF4-FFF2-40B4-BE49-F238E27FC236}">
                <a16:creationId xmlns:a16="http://schemas.microsoft.com/office/drawing/2014/main" id="{EB837E5E-6BB6-214D-A939-57097AEC7ABE}"/>
              </a:ext>
            </a:extLst>
          </p:cNvPr>
          <p:cNvSpPr txBox="1"/>
          <p:nvPr/>
        </p:nvSpPr>
        <p:spPr>
          <a:xfrm>
            <a:off x="385312" y="3422205"/>
            <a:ext cx="7633975" cy="261610"/>
          </a:xfrm>
          <a:prstGeom prst="rect">
            <a:avLst/>
          </a:prstGeom>
          <a:noFill/>
        </p:spPr>
        <p:txBody>
          <a:bodyPr wrap="square" rtlCol="0">
            <a:spAutoFit/>
          </a:bodyPr>
          <a:lstStyle/>
          <a:p>
            <a:r>
              <a:rPr lang="en-US" sz="1100" dirty="0">
                <a:latin typeface="Fira Sans Medium" panose="020B0503050000020004" pitchFamily="34" charset="0"/>
                <a:ea typeface="Fira Sans Medium" panose="020B0503050000020004" pitchFamily="34" charset="0"/>
              </a:rPr>
              <a:t>A CPM Platform Built for the Future</a:t>
            </a:r>
          </a:p>
        </p:txBody>
      </p:sp>
      <p:sp>
        <p:nvSpPr>
          <p:cNvPr id="10" name="CasellaDiTesto 9">
            <a:extLst>
              <a:ext uri="{FF2B5EF4-FFF2-40B4-BE49-F238E27FC236}">
                <a16:creationId xmlns:a16="http://schemas.microsoft.com/office/drawing/2014/main" id="{0F6E2403-95FC-DE44-BBDB-43068D67EF38}"/>
              </a:ext>
            </a:extLst>
          </p:cNvPr>
          <p:cNvSpPr txBox="1"/>
          <p:nvPr/>
        </p:nvSpPr>
        <p:spPr>
          <a:xfrm>
            <a:off x="385312" y="3746700"/>
            <a:ext cx="6734355" cy="1158266"/>
          </a:xfrm>
          <a:prstGeom prst="rect">
            <a:avLst/>
          </a:prstGeom>
          <a:noFill/>
        </p:spPr>
        <p:txBody>
          <a:bodyPr wrap="square" rtlCol="0">
            <a:spAutoFit/>
          </a:bodyPr>
          <a:lstStyle/>
          <a:p>
            <a:pPr algn="just">
              <a:lnSpc>
                <a:spcPts val="1180"/>
              </a:lnSpc>
            </a:pPr>
            <a:r>
              <a:rPr lang="en-US" sz="800" dirty="0">
                <a:latin typeface="Fira Sans Light" panose="020B0403050000020004" pitchFamily="34" charset="0"/>
                <a:ea typeface="Fira Sans Light" panose="020B0403050000020004" pitchFamily="34" charset="0"/>
              </a:rPr>
              <a:t>Complete the financial close, consolidation, planning, regulatory reporting — but in a fraction of the time. By pairing our market leading CPM platform with SAP HANA’s in-memory technology, you get the ultimate in data processing performance. Our pre-built connector seamlessly integrates with S/4 HANA databases for maximize system uptime. Not only does this perfect combination supercharge your ability to get things done, but our finance-owned, cloud-based approach puts the power of agility in your hands.</a:t>
            </a:r>
          </a:p>
          <a:p>
            <a:pPr algn="just">
              <a:lnSpc>
                <a:spcPts val="1180"/>
              </a:lnSpc>
            </a:pPr>
            <a:endParaRPr lang="en-US" sz="800" dirty="0">
              <a:latin typeface="Fira Sans Light" panose="020B0403050000020004" pitchFamily="34" charset="0"/>
              <a:ea typeface="Fira Sans Light" panose="020B0403050000020004" pitchFamily="34" charset="0"/>
            </a:endParaRPr>
          </a:p>
          <a:p>
            <a:pPr algn="just">
              <a:lnSpc>
                <a:spcPts val="1180"/>
              </a:lnSpc>
            </a:pPr>
            <a:r>
              <a:rPr lang="en-US" sz="800" dirty="0">
                <a:latin typeface="Fira Sans Light" panose="020B0403050000020004" pitchFamily="34" charset="0"/>
                <a:ea typeface="Fira Sans Light" panose="020B0403050000020004" pitchFamily="34" charset="0"/>
              </a:rPr>
              <a:t>Extend your SAP investment. Harness the power of granular data. Lay a foundation for AI. Get prepared for the future — whatever it holds — with CCH Tagetik for SAP HANA. </a:t>
            </a:r>
          </a:p>
        </p:txBody>
      </p:sp>
      <p:sp>
        <p:nvSpPr>
          <p:cNvPr id="12" name="CasellaDiTesto 11">
            <a:extLst>
              <a:ext uri="{FF2B5EF4-FFF2-40B4-BE49-F238E27FC236}">
                <a16:creationId xmlns:a16="http://schemas.microsoft.com/office/drawing/2014/main" id="{588CF984-6F11-CA47-A354-F5EF8E28EA94}"/>
              </a:ext>
            </a:extLst>
          </p:cNvPr>
          <p:cNvSpPr txBox="1"/>
          <p:nvPr/>
        </p:nvSpPr>
        <p:spPr>
          <a:xfrm>
            <a:off x="385313" y="5585299"/>
            <a:ext cx="3341298" cy="261610"/>
          </a:xfrm>
          <a:prstGeom prst="rect">
            <a:avLst/>
          </a:prstGeom>
          <a:noFill/>
        </p:spPr>
        <p:txBody>
          <a:bodyPr wrap="square" rtlCol="0">
            <a:spAutoFit/>
          </a:bodyPr>
          <a:lstStyle/>
          <a:p>
            <a:r>
              <a:rPr lang="en-US" sz="1100" dirty="0">
                <a:latin typeface="Fira Sans Medium" panose="020B0503050000020004" pitchFamily="34" charset="0"/>
                <a:ea typeface="Fira Sans Medium" panose="020B0503050000020004" pitchFamily="34" charset="0"/>
              </a:rPr>
              <a:t>Get S/4HANA and SAP HANA® ready </a:t>
            </a:r>
          </a:p>
        </p:txBody>
      </p:sp>
      <p:sp>
        <p:nvSpPr>
          <p:cNvPr id="13" name="CasellaDiTesto 12">
            <a:extLst>
              <a:ext uri="{FF2B5EF4-FFF2-40B4-BE49-F238E27FC236}">
                <a16:creationId xmlns:a16="http://schemas.microsoft.com/office/drawing/2014/main" id="{706E2694-F44C-6D49-9BE7-875A3BA7241E}"/>
              </a:ext>
            </a:extLst>
          </p:cNvPr>
          <p:cNvSpPr txBox="1"/>
          <p:nvPr/>
        </p:nvSpPr>
        <p:spPr>
          <a:xfrm>
            <a:off x="483079" y="6260095"/>
            <a:ext cx="2099095"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Speed up CPM processing</a:t>
            </a:r>
          </a:p>
        </p:txBody>
      </p:sp>
      <p:sp>
        <p:nvSpPr>
          <p:cNvPr id="14" name="CasellaDiTesto 13">
            <a:extLst>
              <a:ext uri="{FF2B5EF4-FFF2-40B4-BE49-F238E27FC236}">
                <a16:creationId xmlns:a16="http://schemas.microsoft.com/office/drawing/2014/main" id="{DAB44BF6-2C4B-3649-BC8B-42FA730AB817}"/>
              </a:ext>
            </a:extLst>
          </p:cNvPr>
          <p:cNvSpPr txBox="1"/>
          <p:nvPr/>
        </p:nvSpPr>
        <p:spPr>
          <a:xfrm>
            <a:off x="483080" y="6656382"/>
            <a:ext cx="2099094" cy="1366015"/>
          </a:xfrm>
          <a:prstGeom prst="rect">
            <a:avLst/>
          </a:prstGeom>
          <a:noFill/>
        </p:spPr>
        <p:txBody>
          <a:bodyPr wrap="square" rtlCol="0">
            <a:spAutoFit/>
          </a:bodyPr>
          <a:lstStyle/>
          <a:p>
            <a:pPr>
              <a:lnSpc>
                <a:spcPct val="150000"/>
              </a:lnSpc>
            </a:pPr>
            <a:r>
              <a:rPr lang="en-US" sz="800" dirty="0">
                <a:latin typeface="Fira Sans Light" panose="020B0403050000020004" pitchFamily="34" charset="0"/>
                <a:ea typeface="Fira Sans Light" panose="020B0403050000020004" pitchFamily="34" charset="0"/>
              </a:rPr>
              <a:t>Expedite the close, consolidation, planning, reporting, disclosure, and analytics by combining our best-in-class CPM tech with SAP HANA’s in-memory, high speed processing. Our pre-built S/4HANA Connector gets you up and running on the platform — fast.</a:t>
            </a:r>
          </a:p>
        </p:txBody>
      </p:sp>
      <p:sp>
        <p:nvSpPr>
          <p:cNvPr id="15" name="CasellaDiTesto 14">
            <a:extLst>
              <a:ext uri="{FF2B5EF4-FFF2-40B4-BE49-F238E27FC236}">
                <a16:creationId xmlns:a16="http://schemas.microsoft.com/office/drawing/2014/main" id="{CAD4AD30-39B4-A142-BA05-7A129940B099}"/>
              </a:ext>
            </a:extLst>
          </p:cNvPr>
          <p:cNvSpPr txBox="1"/>
          <p:nvPr/>
        </p:nvSpPr>
        <p:spPr>
          <a:xfrm>
            <a:off x="2725947" y="6260095"/>
            <a:ext cx="2099095"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A foundation for the future</a:t>
            </a:r>
          </a:p>
        </p:txBody>
      </p:sp>
      <p:sp>
        <p:nvSpPr>
          <p:cNvPr id="16" name="CasellaDiTesto 15">
            <a:extLst>
              <a:ext uri="{FF2B5EF4-FFF2-40B4-BE49-F238E27FC236}">
                <a16:creationId xmlns:a16="http://schemas.microsoft.com/office/drawing/2014/main" id="{18A5D808-5EE7-F643-A016-B6F3325327FD}"/>
              </a:ext>
            </a:extLst>
          </p:cNvPr>
          <p:cNvSpPr txBox="1"/>
          <p:nvPr/>
        </p:nvSpPr>
        <p:spPr>
          <a:xfrm>
            <a:off x="2725948" y="6656382"/>
            <a:ext cx="2047338" cy="1366015"/>
          </a:xfrm>
          <a:prstGeom prst="rect">
            <a:avLst/>
          </a:prstGeom>
          <a:noFill/>
        </p:spPr>
        <p:txBody>
          <a:bodyPr wrap="square" rtlCol="0">
            <a:spAutoFit/>
          </a:bodyPr>
          <a:lstStyle/>
          <a:p>
            <a:pPr algn="just">
              <a:lnSpc>
                <a:spcPct val="150000"/>
              </a:lnSpc>
            </a:pPr>
            <a:r>
              <a:rPr lang="en-US" sz="800" dirty="0">
                <a:latin typeface="Fira Sans Light" panose="020B0403050000020004" pitchFamily="34" charset="0"/>
                <a:ea typeface="Fira Sans Light" panose="020B0403050000020004" pitchFamily="34" charset="0"/>
              </a:rPr>
              <a:t>Prepare for future tech. Our platform’s extensible, high performance, and big data handling lays the foundation for you to adopt leading-edge functionality. We prep your data you can elevate financial processes with AI and machine learning when you’re ready.</a:t>
            </a:r>
          </a:p>
        </p:txBody>
      </p:sp>
      <p:sp>
        <p:nvSpPr>
          <p:cNvPr id="18" name="CasellaDiTesto 17">
            <a:extLst>
              <a:ext uri="{FF2B5EF4-FFF2-40B4-BE49-F238E27FC236}">
                <a16:creationId xmlns:a16="http://schemas.microsoft.com/office/drawing/2014/main" id="{511771F9-AD58-E04A-8E30-E78FF67E9DE6}"/>
              </a:ext>
            </a:extLst>
          </p:cNvPr>
          <p:cNvSpPr txBox="1"/>
          <p:nvPr/>
        </p:nvSpPr>
        <p:spPr>
          <a:xfrm>
            <a:off x="5020572" y="6260095"/>
            <a:ext cx="2099095" cy="3693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Accelerate in-depth analytics and insights</a:t>
            </a:r>
          </a:p>
        </p:txBody>
      </p:sp>
      <p:sp>
        <p:nvSpPr>
          <p:cNvPr id="19" name="CasellaDiTesto 18">
            <a:extLst>
              <a:ext uri="{FF2B5EF4-FFF2-40B4-BE49-F238E27FC236}">
                <a16:creationId xmlns:a16="http://schemas.microsoft.com/office/drawing/2014/main" id="{D86E7209-B58B-344C-A333-5ADDDD9BAE9A}"/>
              </a:ext>
            </a:extLst>
          </p:cNvPr>
          <p:cNvSpPr txBox="1"/>
          <p:nvPr/>
        </p:nvSpPr>
        <p:spPr>
          <a:xfrm>
            <a:off x="5020572" y="6656382"/>
            <a:ext cx="2047339" cy="996683"/>
          </a:xfrm>
          <a:prstGeom prst="rect">
            <a:avLst/>
          </a:prstGeom>
          <a:noFill/>
        </p:spPr>
        <p:txBody>
          <a:bodyPr wrap="square" rtlCol="0">
            <a:spAutoFit/>
          </a:bodyPr>
          <a:lstStyle/>
          <a:p>
            <a:pPr algn="just">
              <a:lnSpc>
                <a:spcPct val="150000"/>
              </a:lnSpc>
            </a:pPr>
            <a:r>
              <a:rPr lang="en-US" sz="800" dirty="0">
                <a:highlight>
                  <a:srgbClr val="FFFFFF"/>
                </a:highlight>
                <a:latin typeface="Fira Sans Light" panose="020B0403050000020004" pitchFamily="34" charset="0"/>
                <a:ea typeface="Fira Sans Light" panose="020B0403050000020004" pitchFamily="34" charset="0"/>
              </a:rPr>
              <a:t>Access key insights faster. CCH Tagetik gives you the power to simulate, analyze, and transform granular data across your business. With  SAP HANA, it’s just that much faster.</a:t>
            </a:r>
          </a:p>
        </p:txBody>
      </p:sp>
      <p:sp>
        <p:nvSpPr>
          <p:cNvPr id="20" name="CasellaDiTesto 19">
            <a:extLst>
              <a:ext uri="{FF2B5EF4-FFF2-40B4-BE49-F238E27FC236}">
                <a16:creationId xmlns:a16="http://schemas.microsoft.com/office/drawing/2014/main" id="{D2C7FF24-9C4A-6849-9499-C33F50EBA18C}"/>
              </a:ext>
            </a:extLst>
          </p:cNvPr>
          <p:cNvSpPr txBox="1"/>
          <p:nvPr/>
        </p:nvSpPr>
        <p:spPr>
          <a:xfrm>
            <a:off x="483079" y="8376442"/>
            <a:ext cx="2099095"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Satisfy IT and finance requirements</a:t>
            </a:r>
          </a:p>
        </p:txBody>
      </p:sp>
      <p:sp>
        <p:nvSpPr>
          <p:cNvPr id="21" name="CasellaDiTesto 20">
            <a:extLst>
              <a:ext uri="{FF2B5EF4-FFF2-40B4-BE49-F238E27FC236}">
                <a16:creationId xmlns:a16="http://schemas.microsoft.com/office/drawing/2014/main" id="{77C1B6E5-76C0-484B-9A05-201E46F24C9F}"/>
              </a:ext>
            </a:extLst>
          </p:cNvPr>
          <p:cNvSpPr txBox="1"/>
          <p:nvPr/>
        </p:nvSpPr>
        <p:spPr>
          <a:xfrm>
            <a:off x="483079" y="8772729"/>
            <a:ext cx="2047337" cy="1366015"/>
          </a:xfrm>
          <a:prstGeom prst="rect">
            <a:avLst/>
          </a:prstGeom>
          <a:noFill/>
        </p:spPr>
        <p:txBody>
          <a:bodyPr wrap="square" rtlCol="0">
            <a:spAutoFit/>
          </a:bodyPr>
          <a:lstStyle/>
          <a:p>
            <a:pPr algn="just">
              <a:lnSpc>
                <a:spcPct val="150000"/>
              </a:lnSpc>
            </a:pPr>
            <a:r>
              <a:rPr lang="en-US" sz="800" dirty="0">
                <a:latin typeface="Fira Sans Light" panose="020B0403050000020004" pitchFamily="34" charset="0"/>
                <a:ea typeface="Fira Sans Light" panose="020B0403050000020004" pitchFamily="34" charset="0"/>
              </a:rPr>
              <a:t>Put finance in the driver’s seat. Our finance-forward solution empowers finance to own and manage analytical models — without IT intervention. It’s intuitive to use, easy to configure, and adapts to even the most complex business models. </a:t>
            </a:r>
            <a:endParaRPr lang="en-US" sz="800" i="1" dirty="0">
              <a:latin typeface="Fira Sans Light" panose="020B0403050000020004" pitchFamily="34" charset="0"/>
              <a:ea typeface="Fira Sans Light" panose="020B0403050000020004" pitchFamily="34" charset="0"/>
            </a:endParaRPr>
          </a:p>
        </p:txBody>
      </p:sp>
      <p:sp>
        <p:nvSpPr>
          <p:cNvPr id="22" name="CasellaDiTesto 21">
            <a:extLst>
              <a:ext uri="{FF2B5EF4-FFF2-40B4-BE49-F238E27FC236}">
                <a16:creationId xmlns:a16="http://schemas.microsoft.com/office/drawing/2014/main" id="{43525E0A-D427-CD41-836E-F289866C0581}"/>
              </a:ext>
            </a:extLst>
          </p:cNvPr>
          <p:cNvSpPr txBox="1"/>
          <p:nvPr/>
        </p:nvSpPr>
        <p:spPr>
          <a:xfrm>
            <a:off x="2725947" y="8376442"/>
            <a:ext cx="2099095"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Lower TCO and maximize ROI</a:t>
            </a:r>
          </a:p>
        </p:txBody>
      </p:sp>
      <p:sp>
        <p:nvSpPr>
          <p:cNvPr id="23" name="CasellaDiTesto 22">
            <a:extLst>
              <a:ext uri="{FF2B5EF4-FFF2-40B4-BE49-F238E27FC236}">
                <a16:creationId xmlns:a16="http://schemas.microsoft.com/office/drawing/2014/main" id="{D4CF676F-0F11-1A41-B9E6-60C821F4FC33}"/>
              </a:ext>
            </a:extLst>
          </p:cNvPr>
          <p:cNvSpPr txBox="1"/>
          <p:nvPr/>
        </p:nvSpPr>
        <p:spPr>
          <a:xfrm>
            <a:off x="2725947" y="8772729"/>
            <a:ext cx="2099095" cy="1181349"/>
          </a:xfrm>
          <a:prstGeom prst="rect">
            <a:avLst/>
          </a:prstGeom>
          <a:noFill/>
        </p:spPr>
        <p:txBody>
          <a:bodyPr wrap="square" lIns="91440" tIns="45720" rIns="91440" bIns="45720" rtlCol="0" anchor="t">
            <a:spAutoFit/>
          </a:bodyPr>
          <a:lstStyle/>
          <a:p>
            <a:pPr algn="just">
              <a:lnSpc>
                <a:spcPct val="150000"/>
              </a:lnSpc>
            </a:pPr>
            <a:r>
              <a:rPr lang="en-US" sz="800" dirty="0">
                <a:latin typeface="Fira Sans Light"/>
                <a:ea typeface="Fira Sans Light" panose="020B0403050000020004" pitchFamily="34" charset="0"/>
              </a:rPr>
              <a:t>Extend your existing SAP investment. Cut the cost and frustration of integration with our S/4 HANA Connector. For all other source systems, </a:t>
            </a:r>
            <a:r>
              <a:rPr lang="en-US" sz="800" dirty="0">
                <a:highlight>
                  <a:srgbClr val="FFFFFF"/>
                </a:highlight>
                <a:latin typeface="Fira Sans Light"/>
                <a:ea typeface="Fira Sans Light" panose="020B0403050000020004" pitchFamily="34" charset="0"/>
              </a:rPr>
              <a:t>CCH Tagetik provides the same seamless integration via APIs and our ETL.</a:t>
            </a:r>
          </a:p>
        </p:txBody>
      </p:sp>
      <p:sp>
        <p:nvSpPr>
          <p:cNvPr id="24" name="CasellaDiTesto 23">
            <a:extLst>
              <a:ext uri="{FF2B5EF4-FFF2-40B4-BE49-F238E27FC236}">
                <a16:creationId xmlns:a16="http://schemas.microsoft.com/office/drawing/2014/main" id="{8BCB0D4F-E693-4B4B-BCE8-29527FF288C5}"/>
              </a:ext>
            </a:extLst>
          </p:cNvPr>
          <p:cNvSpPr txBox="1"/>
          <p:nvPr/>
        </p:nvSpPr>
        <p:spPr>
          <a:xfrm>
            <a:off x="5020572" y="8376442"/>
            <a:ext cx="2099095"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Improve decision-making</a:t>
            </a:r>
          </a:p>
        </p:txBody>
      </p:sp>
      <p:sp>
        <p:nvSpPr>
          <p:cNvPr id="25" name="CasellaDiTesto 24">
            <a:extLst>
              <a:ext uri="{FF2B5EF4-FFF2-40B4-BE49-F238E27FC236}">
                <a16:creationId xmlns:a16="http://schemas.microsoft.com/office/drawing/2014/main" id="{D1205787-3A28-864C-8E27-BF36AF678DD3}"/>
              </a:ext>
            </a:extLst>
          </p:cNvPr>
          <p:cNvSpPr txBox="1"/>
          <p:nvPr/>
        </p:nvSpPr>
        <p:spPr>
          <a:xfrm>
            <a:off x="5020573" y="8772729"/>
            <a:ext cx="2056024" cy="1181349"/>
          </a:xfrm>
          <a:prstGeom prst="rect">
            <a:avLst/>
          </a:prstGeom>
          <a:noFill/>
        </p:spPr>
        <p:txBody>
          <a:bodyPr wrap="square" rtlCol="0">
            <a:spAutoFit/>
          </a:bodyPr>
          <a:lstStyle/>
          <a:p>
            <a:pPr algn="just">
              <a:lnSpc>
                <a:spcPct val="150000"/>
              </a:lnSpc>
            </a:pPr>
            <a:r>
              <a:rPr lang="en-US" sz="800" dirty="0">
                <a:highlight>
                  <a:srgbClr val="FFFFFF"/>
                </a:highlight>
                <a:latin typeface="Fira Sans Light" panose="020B0403050000020004" pitchFamily="34" charset="0"/>
                <a:ea typeface="Fira Sans Light" panose="020B0403050000020004" pitchFamily="34" charset="0"/>
              </a:rPr>
              <a:t>Understand the entire chain of impact before you make decisions. Whether it’s a capital purchase, a new market, a new product, pricing, a promotion, or opening a warehouse, play out what-if scenarios to plan with the best outcome in mind. </a:t>
            </a:r>
          </a:p>
        </p:txBody>
      </p:sp>
      <p:pic>
        <p:nvPicPr>
          <p:cNvPr id="2" name="Immagine 1">
            <a:extLst>
              <a:ext uri="{FF2B5EF4-FFF2-40B4-BE49-F238E27FC236}">
                <a16:creationId xmlns:a16="http://schemas.microsoft.com/office/drawing/2014/main" id="{C72377A6-5D2F-8922-C390-BA32E1520B71}"/>
              </a:ext>
            </a:extLst>
          </p:cNvPr>
          <p:cNvPicPr>
            <a:picLocks noChangeAspect="1"/>
          </p:cNvPicPr>
          <p:nvPr/>
        </p:nvPicPr>
        <p:blipFill>
          <a:blip r:embed="rId2"/>
          <a:stretch>
            <a:fillRect/>
          </a:stretch>
        </p:blipFill>
        <p:spPr>
          <a:xfrm>
            <a:off x="483079" y="1039998"/>
            <a:ext cx="912805" cy="402379"/>
          </a:xfrm>
          <a:prstGeom prst="rect">
            <a:avLst/>
          </a:prstGeom>
        </p:spPr>
      </p:pic>
    </p:spTree>
    <p:extLst>
      <p:ext uri="{BB962C8B-B14F-4D97-AF65-F5344CB8AC3E}">
        <p14:creationId xmlns:p14="http://schemas.microsoft.com/office/powerpoint/2010/main" val="204261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7A1043F0-1BC5-964D-8408-F9F1000DD1B5}"/>
              </a:ext>
            </a:extLst>
          </p:cNvPr>
          <p:cNvSpPr txBox="1"/>
          <p:nvPr/>
        </p:nvSpPr>
        <p:spPr>
          <a:xfrm>
            <a:off x="2498593" y="391256"/>
            <a:ext cx="4610350" cy="261610"/>
          </a:xfrm>
          <a:prstGeom prst="rect">
            <a:avLst/>
          </a:prstGeom>
          <a:noFill/>
        </p:spPr>
        <p:txBody>
          <a:bodyPr wrap="square" rtlCol="0">
            <a:spAutoFit/>
          </a:bodyPr>
          <a:lstStyle/>
          <a:p>
            <a:r>
              <a:rPr lang="en-US" sz="1100" dirty="0">
                <a:latin typeface="Fira Sans Light" panose="020B0403050000020004" pitchFamily="34" charset="0"/>
                <a:ea typeface="Fira Sans Light" panose="020B0403050000020004" pitchFamily="34" charset="0"/>
              </a:rPr>
              <a:t>CCH Tagetik for SAP HANA</a:t>
            </a:r>
            <a:r>
              <a:rPr lang="en-US" sz="1100" baseline="30000" dirty="0">
                <a:latin typeface="Fira Sans Light" panose="020B0403050000020004" pitchFamily="34" charset="0"/>
                <a:ea typeface="Fira Sans Light" panose="020B0403050000020004" pitchFamily="34" charset="0"/>
              </a:rPr>
              <a:t>®</a:t>
            </a:r>
          </a:p>
        </p:txBody>
      </p:sp>
      <p:sp>
        <p:nvSpPr>
          <p:cNvPr id="5" name="CasellaDiTesto 4">
            <a:extLst>
              <a:ext uri="{FF2B5EF4-FFF2-40B4-BE49-F238E27FC236}">
                <a16:creationId xmlns:a16="http://schemas.microsoft.com/office/drawing/2014/main" id="{B6D9D616-C317-D74B-8EA3-A74AC4B488DA}"/>
              </a:ext>
            </a:extLst>
          </p:cNvPr>
          <p:cNvSpPr txBox="1"/>
          <p:nvPr/>
        </p:nvSpPr>
        <p:spPr>
          <a:xfrm>
            <a:off x="355601" y="1021357"/>
            <a:ext cx="1837092" cy="1491499"/>
          </a:xfrm>
          <a:prstGeom prst="rect">
            <a:avLst/>
          </a:prstGeom>
          <a:noFill/>
        </p:spPr>
        <p:txBody>
          <a:bodyPr wrap="square" rtlCol="0">
            <a:spAutoFit/>
          </a:bodyPr>
          <a:lstStyle/>
          <a:p>
            <a:pPr>
              <a:lnSpc>
                <a:spcPts val="1080"/>
              </a:lnSpc>
            </a:pPr>
            <a:r>
              <a:rPr lang="en-US" sz="700" b="1" i="1" dirty="0">
                <a:latin typeface="Fira Sans SemiBold" panose="020B0503050000020004" pitchFamily="34" charset="0"/>
                <a:ea typeface="Fira Sans SemiBold" panose="020B0503050000020004" pitchFamily="34" charset="0"/>
              </a:rPr>
              <a:t>“CCH Tagetik was founded on the concept of having one unified system for all the applications and processes in CPM. That is matched by the total unification technology of SAP HANA, where you run everything in one place ‒ and we’re leveraging those similar approaches to deliver more information faster to finance and drive digital transformation.”</a:t>
            </a:r>
          </a:p>
        </p:txBody>
      </p:sp>
      <p:sp>
        <p:nvSpPr>
          <p:cNvPr id="6" name="CasellaDiTesto 5">
            <a:extLst>
              <a:ext uri="{FF2B5EF4-FFF2-40B4-BE49-F238E27FC236}">
                <a16:creationId xmlns:a16="http://schemas.microsoft.com/office/drawing/2014/main" id="{55A3A0E2-D692-D945-81C0-50B39056AE40}"/>
              </a:ext>
            </a:extLst>
          </p:cNvPr>
          <p:cNvSpPr txBox="1"/>
          <p:nvPr/>
        </p:nvSpPr>
        <p:spPr>
          <a:xfrm>
            <a:off x="355602" y="2510086"/>
            <a:ext cx="1757680" cy="343940"/>
          </a:xfrm>
          <a:prstGeom prst="rect">
            <a:avLst/>
          </a:prstGeom>
          <a:noFill/>
        </p:spPr>
        <p:txBody>
          <a:bodyPr wrap="square" rtlCol="0">
            <a:spAutoFit/>
          </a:bodyPr>
          <a:lstStyle/>
          <a:p>
            <a:pPr>
              <a:lnSpc>
                <a:spcPts val="1000"/>
              </a:lnSpc>
            </a:pPr>
            <a:r>
              <a:rPr lang="en-US" sz="700" dirty="0">
                <a:latin typeface="Fira Sans" panose="020B0503050000020004" pitchFamily="34" charset="0"/>
                <a:ea typeface="Fira Sans" panose="020B0503050000020004" pitchFamily="34" charset="0"/>
              </a:rPr>
              <a:t>Bani Brandolini</a:t>
            </a:r>
          </a:p>
          <a:p>
            <a:pPr>
              <a:lnSpc>
                <a:spcPts val="1000"/>
              </a:lnSpc>
            </a:pPr>
            <a:r>
              <a:rPr lang="en-US" sz="700" dirty="0">
                <a:latin typeface="Fira Sans Light" panose="020B0403050000020004" pitchFamily="34" charset="0"/>
                <a:ea typeface="Fira Sans Light" panose="020B0403050000020004" pitchFamily="34" charset="0"/>
              </a:rPr>
              <a:t>CCH Tagetik</a:t>
            </a:r>
          </a:p>
        </p:txBody>
      </p:sp>
      <p:sp>
        <p:nvSpPr>
          <p:cNvPr id="10" name="CasellaDiTesto 9">
            <a:extLst>
              <a:ext uri="{FF2B5EF4-FFF2-40B4-BE49-F238E27FC236}">
                <a16:creationId xmlns:a16="http://schemas.microsoft.com/office/drawing/2014/main" id="{55089AF9-4E8D-6441-85BB-BF9183FF373E}"/>
              </a:ext>
            </a:extLst>
          </p:cNvPr>
          <p:cNvSpPr txBox="1"/>
          <p:nvPr/>
        </p:nvSpPr>
        <p:spPr>
          <a:xfrm>
            <a:off x="2498592" y="1166122"/>
            <a:ext cx="4610349" cy="261610"/>
          </a:xfrm>
          <a:prstGeom prst="rect">
            <a:avLst/>
          </a:prstGeom>
          <a:noFill/>
        </p:spPr>
        <p:txBody>
          <a:bodyPr wrap="square" rtlCol="0">
            <a:spAutoFit/>
          </a:bodyPr>
          <a:lstStyle/>
          <a:p>
            <a:r>
              <a:rPr lang="en-US" sz="1100" dirty="0">
                <a:latin typeface="Fira Sans Medium" panose="020B0503050000020004" pitchFamily="34" charset="0"/>
                <a:ea typeface="Fira Sans Medium" panose="020B0503050000020004" pitchFamily="34" charset="0"/>
              </a:rPr>
              <a:t>Complete financial processes in a fraction of the time</a:t>
            </a:r>
          </a:p>
        </p:txBody>
      </p:sp>
      <p:cxnSp>
        <p:nvCxnSpPr>
          <p:cNvPr id="13" name="Connettore 1 12">
            <a:extLst>
              <a:ext uri="{FF2B5EF4-FFF2-40B4-BE49-F238E27FC236}">
                <a16:creationId xmlns:a16="http://schemas.microsoft.com/office/drawing/2014/main" id="{86E69168-1480-C54B-B5CB-E0A4F43909DD}"/>
              </a:ext>
            </a:extLst>
          </p:cNvPr>
          <p:cNvCxnSpPr>
            <a:cxnSpLocks/>
          </p:cNvCxnSpPr>
          <p:nvPr/>
        </p:nvCxnSpPr>
        <p:spPr>
          <a:xfrm>
            <a:off x="2586109" y="1105301"/>
            <a:ext cx="4522835"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17" name="CasellaDiTesto 16">
            <a:extLst>
              <a:ext uri="{FF2B5EF4-FFF2-40B4-BE49-F238E27FC236}">
                <a16:creationId xmlns:a16="http://schemas.microsoft.com/office/drawing/2014/main" id="{52A79AC9-AC1B-C148-8464-4C7E163EDC15}"/>
              </a:ext>
            </a:extLst>
          </p:cNvPr>
          <p:cNvSpPr txBox="1"/>
          <p:nvPr/>
        </p:nvSpPr>
        <p:spPr>
          <a:xfrm>
            <a:off x="2498592" y="1436394"/>
            <a:ext cx="4610351" cy="3307380"/>
          </a:xfrm>
          <a:prstGeom prst="rect">
            <a:avLst/>
          </a:prstGeom>
          <a:noFill/>
        </p:spPr>
        <p:txBody>
          <a:bodyPr wrap="square" lIns="91440" tIns="45720" rIns="91440" bIns="45720" rtlCol="0" anchor="t">
            <a:spAutoFit/>
          </a:bodyPr>
          <a:lstStyle/>
          <a:p>
            <a:pPr marL="171450" indent="-171450" algn="just">
              <a:lnSpc>
                <a:spcPct val="15000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CCH Tagetik on SAP HANA:</a:t>
            </a:r>
            <a:r>
              <a:rPr lang="en-US" sz="700" dirty="0">
                <a:latin typeface="Fira Sans Light" panose="020B0403050000020004" pitchFamily="34" charset="0"/>
                <a:ea typeface="Fira Sans Light" panose="020B0403050000020004" pitchFamily="34" charset="0"/>
              </a:rPr>
              <a:t> Get real-time access to data, reporting, and analytics. Complete all financial processes, including the close, consolidation, planning, reporting, disclosure, and compliance, in a fraction of the time. </a:t>
            </a:r>
          </a:p>
          <a:p>
            <a:pPr marL="171450" indent="-171450" algn="just">
              <a:lnSpc>
                <a:spcPct val="15000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Unified platform:</a:t>
            </a:r>
            <a:r>
              <a:rPr lang="en-US" sz="700" dirty="0">
                <a:latin typeface="Fira Sans Light" panose="020B0403050000020004" pitchFamily="34" charset="0"/>
                <a:ea typeface="Fira Sans Light" panose="020B0403050000020004" pitchFamily="34" charset="0"/>
              </a:rPr>
              <a:t> CCH Tagetik goes beyond basic CPM by providing an all-in-solution for consolidation, budgeting &amp; planning, profitability &amp; advanced analytics, ESG and regulatory disclosure, and reporting.</a:t>
            </a:r>
          </a:p>
          <a:p>
            <a:pPr marL="171450" indent="-171450" algn="just">
              <a:lnSpc>
                <a:spcPct val="15000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S/4HANA Connector: </a:t>
            </a:r>
            <a:r>
              <a:rPr lang="en-US" sz="700" dirty="0">
                <a:latin typeface="Fira Sans Light" panose="020B0403050000020004" pitchFamily="34" charset="0"/>
                <a:ea typeface="Fira Sans Light" panose="020B0403050000020004" pitchFamily="34" charset="0"/>
              </a:rPr>
              <a:t> Our pre-built S/4HANA connector integrates data from Financial and Accounting (FICO)​, Sales and Distribution (SD)​, Profit Center Accounting (PCA)​ or any other S/4HANA module.</a:t>
            </a:r>
          </a:p>
          <a:p>
            <a:pPr marL="171450" indent="-171450" algn="just">
              <a:lnSpc>
                <a:spcPct val="15000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Real-time data access: </a:t>
            </a:r>
            <a:r>
              <a:rPr lang="en-US" sz="700" dirty="0">
                <a:latin typeface="Fira Sans Light" panose="020B0403050000020004" pitchFamily="34" charset="0"/>
                <a:ea typeface="Fira Sans Light" panose="020B0403050000020004" pitchFamily="34" charset="0"/>
              </a:rPr>
              <a:t>Eliminate latency with SAP HANA in-memory platform, Smart Data Access (SDA), and SAP Smart Data Integration (SDI) to SAP source systems.</a:t>
            </a:r>
          </a:p>
          <a:p>
            <a:pPr marL="171450" indent="-171450" algn="just">
              <a:lnSpc>
                <a:spcPct val="150000"/>
              </a:lnSpc>
              <a:buFont typeface="Arial" panose="020B0604020202020204" pitchFamily="34" charset="0"/>
              <a:buChar char="•"/>
            </a:pPr>
            <a:r>
              <a:rPr lang="en-US" sz="700" dirty="0">
                <a:latin typeface="Fira Sans"/>
                <a:ea typeface="Fira Sans" panose="020B0503050000020004" pitchFamily="34" charset="0"/>
              </a:rPr>
              <a:t>Real-time reporting and analytics: </a:t>
            </a:r>
            <a:r>
              <a:rPr lang="en-US" sz="700" dirty="0">
                <a:latin typeface="Fira Sans Light"/>
                <a:ea typeface="Fira Sans" panose="020B0503050000020004" pitchFamily="34" charset="0"/>
              </a:rPr>
              <a:t>CCH Tagetik automatically generates the SAP HANA analytical model (dimensionality, data, and security) for use in SAP Analytics Cloud or SAP Analysis for Office. </a:t>
            </a:r>
            <a:endParaRPr lang="en-US" sz="700" dirty="0">
              <a:latin typeface="Fira Sans Light"/>
              <a:ea typeface="Calibri"/>
              <a:cs typeface="Calibri"/>
            </a:endParaRPr>
          </a:p>
          <a:p>
            <a:pPr marL="171450" indent="-171450" algn="just">
              <a:lnSpc>
                <a:spcPct val="150000"/>
              </a:lnSpc>
              <a:buFont typeface="Arial" panose="020B0604020202020204" pitchFamily="34" charset="0"/>
              <a:buChar char="•"/>
            </a:pPr>
            <a:r>
              <a:rPr lang="en-US" sz="700" dirty="0">
                <a:latin typeface="Fira Sans"/>
                <a:ea typeface="Fira Sans" panose="020B0503050000020004" pitchFamily="34" charset="0"/>
              </a:rPr>
              <a:t>Advanced analytics: </a:t>
            </a:r>
            <a:r>
              <a:rPr lang="en-US" sz="700" dirty="0">
                <a:latin typeface="Fira Sans Light"/>
                <a:ea typeface="Fira Sans Light" panose="020B0403050000020004" pitchFamily="34" charset="0"/>
              </a:rPr>
              <a:t>Tap into SAP HANA’s scale and power and CCH Tagetik’s built-in financial intelligence to turn high volumes of granular data into actionable analytics. </a:t>
            </a:r>
            <a:endParaRPr lang="en-US" dirty="0"/>
          </a:p>
          <a:p>
            <a:pPr marL="171450" indent="-171450" algn="just">
              <a:lnSpc>
                <a:spcPct val="150000"/>
              </a:lnSpc>
              <a:buFont typeface="Arial" panose="020B0604020202020204" pitchFamily="34" charset="0"/>
              <a:buChar char="•"/>
            </a:pPr>
            <a:r>
              <a:rPr lang="en-US" sz="700" dirty="0">
                <a:latin typeface="Fira Sans"/>
                <a:ea typeface="Fira Sans" panose="020B0503050000020004" pitchFamily="34" charset="0"/>
              </a:rPr>
              <a:t>Leverage the SAP HANA product stack:</a:t>
            </a:r>
            <a:r>
              <a:rPr lang="en-US" sz="700" dirty="0">
                <a:latin typeface="Fira Sans Light"/>
                <a:ea typeface="Fira Sans Light" panose="020B0403050000020004" pitchFamily="34" charset="0"/>
              </a:rPr>
              <a:t> CCH Tagetik is continually developing to expand our integration with the SAP HANA product stack and the SAP HANA technology.</a:t>
            </a:r>
          </a:p>
          <a:p>
            <a:pPr marL="171450" indent="-171450" algn="just">
              <a:lnSpc>
                <a:spcPct val="150000"/>
              </a:lnSpc>
              <a:buFont typeface="Arial" panose="020B0604020202020204" pitchFamily="34" charset="0"/>
              <a:buChar char="•"/>
            </a:pPr>
            <a:r>
              <a:rPr lang="en-US" sz="700" dirty="0">
                <a:latin typeface="Fira Sans"/>
                <a:ea typeface="Fira Sans" panose="020B0503050000020004" pitchFamily="34" charset="0"/>
              </a:rPr>
              <a:t>Connector enabled for SAP</a:t>
            </a:r>
            <a:r>
              <a:rPr lang="en-US" sz="700" baseline="30000" dirty="0">
                <a:latin typeface="Fira Sans"/>
                <a:ea typeface="Fira Sans" panose="020B0503050000020004" pitchFamily="34" charset="0"/>
              </a:rPr>
              <a:t>®</a:t>
            </a:r>
            <a:r>
              <a:rPr lang="en-US" sz="700" dirty="0">
                <a:latin typeface="Fira Sans"/>
                <a:ea typeface="Fira Sans" panose="020B0503050000020004" pitchFamily="34" charset="0"/>
              </a:rPr>
              <a:t> solutions: </a:t>
            </a:r>
            <a:r>
              <a:rPr lang="en-US" sz="700" dirty="0">
                <a:latin typeface="Fira Sans Light"/>
                <a:ea typeface="Fira Sans Light" panose="020B0403050000020004" pitchFamily="34" charset="0"/>
              </a:rPr>
              <a:t>Reduce integration costs by 30% or more with our SAP solution integration.  Automate data and metadata extraction and mapping from SAP ERP Finance and tables in SAP</a:t>
            </a:r>
            <a:r>
              <a:rPr lang="en-US" sz="700" baseline="30000" dirty="0">
                <a:latin typeface="Fira Sans Light"/>
                <a:ea typeface="Fira Sans Light" panose="020B0403050000020004" pitchFamily="34" charset="0"/>
              </a:rPr>
              <a:t>®</a:t>
            </a:r>
            <a:r>
              <a:rPr lang="en-US" sz="700" dirty="0">
                <a:latin typeface="Fira Sans Light"/>
                <a:ea typeface="Fira Sans Light" panose="020B0403050000020004" pitchFamily="34" charset="0"/>
              </a:rPr>
              <a:t> Business Warehouse (SAP BW). </a:t>
            </a:r>
            <a:endParaRPr lang="en-US" sz="700" dirty="0">
              <a:latin typeface="Fira Sans Light" panose="020B0403050000020004" pitchFamily="34" charset="0"/>
              <a:ea typeface="Fira Sans Light" panose="020B0403050000020004" pitchFamily="34" charset="0"/>
            </a:endParaRPr>
          </a:p>
          <a:p>
            <a:pPr marL="171450" indent="-171450" algn="just">
              <a:lnSpc>
                <a:spcPct val="150000"/>
              </a:lnSpc>
              <a:buFont typeface="Arial" panose="020B0604020202020204" pitchFamily="34" charset="0"/>
              <a:buChar char="•"/>
            </a:pPr>
            <a:r>
              <a:rPr lang="en-US" sz="700" dirty="0">
                <a:latin typeface="Fira Sans"/>
                <a:ea typeface="Fira Sans" panose="020B0503050000020004" pitchFamily="34" charset="0"/>
              </a:rPr>
              <a:t>Flexible deployment:</a:t>
            </a:r>
            <a:r>
              <a:rPr lang="en-US" sz="700" dirty="0">
                <a:latin typeface="Fira Sans Light"/>
                <a:ea typeface="Fira Sans Light" panose="020B0403050000020004" pitchFamily="34" charset="0"/>
              </a:rPr>
              <a:t> Deploy CCH Tagetik for SAP HANA on-premises or on the cloud (AWS, Azure, SAP Cloud).</a:t>
            </a:r>
          </a:p>
        </p:txBody>
      </p:sp>
      <p:sp>
        <p:nvSpPr>
          <p:cNvPr id="14" name="CasellaDiTesto 13">
            <a:extLst>
              <a:ext uri="{FF2B5EF4-FFF2-40B4-BE49-F238E27FC236}">
                <a16:creationId xmlns:a16="http://schemas.microsoft.com/office/drawing/2014/main" id="{896F3116-80E1-304E-9154-B23ABF9CC7AF}"/>
              </a:ext>
            </a:extLst>
          </p:cNvPr>
          <p:cNvSpPr txBox="1"/>
          <p:nvPr/>
        </p:nvSpPr>
        <p:spPr>
          <a:xfrm>
            <a:off x="355601" y="6303892"/>
            <a:ext cx="1757680" cy="261610"/>
          </a:xfrm>
          <a:prstGeom prst="rect">
            <a:avLst/>
          </a:prstGeom>
          <a:noFill/>
        </p:spPr>
        <p:txBody>
          <a:bodyPr wrap="square" rtlCol="0">
            <a:spAutoFit/>
          </a:bodyPr>
          <a:lstStyle/>
          <a:p>
            <a:r>
              <a:rPr lang="en-US" sz="1100" dirty="0">
                <a:latin typeface="Fira Sans Medium" panose="020B0503050000020004" pitchFamily="34" charset="0"/>
                <a:ea typeface="Fira Sans Medium" panose="020B0503050000020004" pitchFamily="34" charset="0"/>
              </a:rPr>
              <a:t>Why CCH Tagetik</a:t>
            </a:r>
          </a:p>
        </p:txBody>
      </p:sp>
      <p:sp>
        <p:nvSpPr>
          <p:cNvPr id="20" name="CasellaDiTesto 19">
            <a:extLst>
              <a:ext uri="{FF2B5EF4-FFF2-40B4-BE49-F238E27FC236}">
                <a16:creationId xmlns:a16="http://schemas.microsoft.com/office/drawing/2014/main" id="{449F88EB-3DD7-344B-BBF1-9824E01EC66D}"/>
              </a:ext>
            </a:extLst>
          </p:cNvPr>
          <p:cNvSpPr txBox="1"/>
          <p:nvPr/>
        </p:nvSpPr>
        <p:spPr>
          <a:xfrm>
            <a:off x="355600" y="6544523"/>
            <a:ext cx="1930400" cy="1209370"/>
          </a:xfrm>
          <a:prstGeom prst="rect">
            <a:avLst/>
          </a:prstGeom>
          <a:noFill/>
        </p:spPr>
        <p:txBody>
          <a:bodyPr wrap="square" rtlCol="0">
            <a:spAutoFit/>
          </a:bodyPr>
          <a:lstStyle/>
          <a:p>
            <a:pPr marL="171450" indent="-171450">
              <a:lnSpc>
                <a:spcPts val="106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Finance Owned</a:t>
            </a:r>
            <a:r>
              <a:rPr lang="en-US" sz="700" dirty="0">
                <a:latin typeface="Fira Sans Light" panose="020B0403050000020004" pitchFamily="34" charset="0"/>
                <a:ea typeface="Fira Sans Light" panose="020B0403050000020004" pitchFamily="34" charset="0"/>
              </a:rPr>
              <a:t>: Purpose built to be maintained by Finance, reducing dependency on IT.</a:t>
            </a:r>
          </a:p>
          <a:p>
            <a:pPr marL="171450" indent="-171450">
              <a:lnSpc>
                <a:spcPts val="106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Unified CPM Solution</a:t>
            </a:r>
            <a:r>
              <a:rPr lang="en-US" sz="700" dirty="0">
                <a:latin typeface="Fira Sans Light" panose="020B0403050000020004" pitchFamily="34" charset="0"/>
                <a:ea typeface="Fira Sans Light" panose="020B0403050000020004" pitchFamily="34" charset="0"/>
              </a:rPr>
              <a:t>: Consolidation, Planning and Reporting in one solution provide confidence in your data.</a:t>
            </a:r>
          </a:p>
          <a:p>
            <a:pPr marL="171450" indent="-171450">
              <a:lnSpc>
                <a:spcPts val="1060"/>
              </a:lnSpc>
              <a:buFont typeface="Arial" panose="020B0604020202020204" pitchFamily="34" charset="0"/>
              <a:buChar char="•"/>
            </a:pPr>
            <a:r>
              <a:rPr lang="en-US" sz="700" dirty="0">
                <a:latin typeface="Fira Sans" panose="020B0503050000020004" pitchFamily="34" charset="0"/>
                <a:ea typeface="Fira Sans" panose="020B0503050000020004" pitchFamily="34" charset="0"/>
              </a:rPr>
              <a:t>Reliability</a:t>
            </a:r>
            <a:r>
              <a:rPr lang="en-US" sz="700" dirty="0">
                <a:latin typeface="Fira Sans Light" panose="020B0403050000020004" pitchFamily="34" charset="0"/>
                <a:ea typeface="Fira Sans Light" panose="020B0403050000020004" pitchFamily="34" charset="0"/>
              </a:rPr>
              <a:t>: Our implementation team and partners consistently deliver. </a:t>
            </a:r>
          </a:p>
        </p:txBody>
      </p:sp>
      <p:cxnSp>
        <p:nvCxnSpPr>
          <p:cNvPr id="21" name="Connettore 1 20">
            <a:extLst>
              <a:ext uri="{FF2B5EF4-FFF2-40B4-BE49-F238E27FC236}">
                <a16:creationId xmlns:a16="http://schemas.microsoft.com/office/drawing/2014/main" id="{D41BC3D0-927C-7247-BE5C-6E340C7C6A2C}"/>
              </a:ext>
            </a:extLst>
          </p:cNvPr>
          <p:cNvCxnSpPr>
            <a:cxnSpLocks/>
          </p:cNvCxnSpPr>
          <p:nvPr/>
        </p:nvCxnSpPr>
        <p:spPr>
          <a:xfrm>
            <a:off x="395568" y="6221127"/>
            <a:ext cx="171771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ttore 1 10">
            <a:extLst>
              <a:ext uri="{FF2B5EF4-FFF2-40B4-BE49-F238E27FC236}">
                <a16:creationId xmlns:a16="http://schemas.microsoft.com/office/drawing/2014/main" id="{8FE6C3B0-371F-812F-30B5-E51BDD7511EB}"/>
              </a:ext>
            </a:extLst>
          </p:cNvPr>
          <p:cNvCxnSpPr>
            <a:cxnSpLocks/>
          </p:cNvCxnSpPr>
          <p:nvPr/>
        </p:nvCxnSpPr>
        <p:spPr>
          <a:xfrm>
            <a:off x="395568" y="3052388"/>
            <a:ext cx="1717713"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16" name="CasellaDiTesto 15">
            <a:extLst>
              <a:ext uri="{FF2B5EF4-FFF2-40B4-BE49-F238E27FC236}">
                <a16:creationId xmlns:a16="http://schemas.microsoft.com/office/drawing/2014/main" id="{BD7A1C5B-3D2E-22A6-FF3B-A4DDA64E69B8}"/>
              </a:ext>
            </a:extLst>
          </p:cNvPr>
          <p:cNvSpPr txBox="1"/>
          <p:nvPr/>
        </p:nvSpPr>
        <p:spPr>
          <a:xfrm>
            <a:off x="355601" y="3109090"/>
            <a:ext cx="1757680"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Finance Benefits</a:t>
            </a:r>
          </a:p>
        </p:txBody>
      </p:sp>
      <p:sp>
        <p:nvSpPr>
          <p:cNvPr id="18" name="CasellaDiTesto 17">
            <a:extLst>
              <a:ext uri="{FF2B5EF4-FFF2-40B4-BE49-F238E27FC236}">
                <a16:creationId xmlns:a16="http://schemas.microsoft.com/office/drawing/2014/main" id="{A8BDFC7C-B810-49A7-69E4-A20FCF2F13AA}"/>
              </a:ext>
            </a:extLst>
          </p:cNvPr>
          <p:cNvSpPr txBox="1"/>
          <p:nvPr/>
        </p:nvSpPr>
        <p:spPr>
          <a:xfrm>
            <a:off x="242277" y="3283604"/>
            <a:ext cx="2133600" cy="738664"/>
          </a:xfrm>
          <a:prstGeom prst="rect">
            <a:avLst/>
          </a:prstGeom>
          <a:noFill/>
        </p:spPr>
        <p:txBody>
          <a:bodyPr wrap="square" rtlCol="0">
            <a:spAutoFit/>
          </a:bodyPr>
          <a:lstStyle/>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Shorten consolidation, planning, and reporting cycles</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Base decisions on real-time financial analytics</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Provide the right answers faster to management</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Predictive &amp; prescriptive forecasting</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Maximize ROI, lower TCO</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Extend use with partner built applications</a:t>
            </a:r>
          </a:p>
        </p:txBody>
      </p:sp>
      <p:pic>
        <p:nvPicPr>
          <p:cNvPr id="22" name="Immagine 21">
            <a:extLst>
              <a:ext uri="{FF2B5EF4-FFF2-40B4-BE49-F238E27FC236}">
                <a16:creationId xmlns:a16="http://schemas.microsoft.com/office/drawing/2014/main" id="{7BF834C5-96F1-BCBA-DAD9-A7E947ECA5AB}"/>
              </a:ext>
            </a:extLst>
          </p:cNvPr>
          <p:cNvPicPr>
            <a:picLocks noChangeAspect="1"/>
          </p:cNvPicPr>
          <p:nvPr/>
        </p:nvPicPr>
        <p:blipFill>
          <a:blip r:embed="rId2"/>
          <a:stretch>
            <a:fillRect/>
          </a:stretch>
        </p:blipFill>
        <p:spPr>
          <a:xfrm>
            <a:off x="395567" y="5495249"/>
            <a:ext cx="759356" cy="580182"/>
          </a:xfrm>
          <a:prstGeom prst="rect">
            <a:avLst/>
          </a:prstGeom>
        </p:spPr>
      </p:pic>
      <p:cxnSp>
        <p:nvCxnSpPr>
          <p:cNvPr id="25" name="Connettore 1 24">
            <a:extLst>
              <a:ext uri="{FF2B5EF4-FFF2-40B4-BE49-F238E27FC236}">
                <a16:creationId xmlns:a16="http://schemas.microsoft.com/office/drawing/2014/main" id="{0AE4B836-57BF-3EE3-E16A-70ED3021A683}"/>
              </a:ext>
            </a:extLst>
          </p:cNvPr>
          <p:cNvCxnSpPr>
            <a:cxnSpLocks/>
          </p:cNvCxnSpPr>
          <p:nvPr/>
        </p:nvCxnSpPr>
        <p:spPr>
          <a:xfrm>
            <a:off x="395568" y="4309399"/>
            <a:ext cx="1717713" cy="0"/>
          </a:xfrm>
          <a:prstGeom prst="line">
            <a:avLst/>
          </a:prstGeom>
          <a:ln w="28575">
            <a:solidFill>
              <a:srgbClr val="86BC24"/>
            </a:solidFill>
          </a:ln>
        </p:spPr>
        <p:style>
          <a:lnRef idx="1">
            <a:schemeClr val="accent1"/>
          </a:lnRef>
          <a:fillRef idx="0">
            <a:schemeClr val="accent1"/>
          </a:fillRef>
          <a:effectRef idx="0">
            <a:schemeClr val="accent1"/>
          </a:effectRef>
          <a:fontRef idx="minor">
            <a:schemeClr val="tx1"/>
          </a:fontRef>
        </p:style>
      </p:cxnSp>
      <p:sp>
        <p:nvSpPr>
          <p:cNvPr id="26" name="CasellaDiTesto 25">
            <a:extLst>
              <a:ext uri="{FF2B5EF4-FFF2-40B4-BE49-F238E27FC236}">
                <a16:creationId xmlns:a16="http://schemas.microsoft.com/office/drawing/2014/main" id="{38647B26-4FA2-AE99-858F-608D2C64571B}"/>
              </a:ext>
            </a:extLst>
          </p:cNvPr>
          <p:cNvSpPr txBox="1"/>
          <p:nvPr/>
        </p:nvSpPr>
        <p:spPr>
          <a:xfrm>
            <a:off x="355601" y="4366101"/>
            <a:ext cx="1757680" cy="230832"/>
          </a:xfrm>
          <a:prstGeom prst="rect">
            <a:avLst/>
          </a:prstGeom>
          <a:noFill/>
        </p:spPr>
        <p:txBody>
          <a:bodyPr wrap="square" rtlCol="0">
            <a:spAutoFit/>
          </a:bodyPr>
          <a:lstStyle/>
          <a:p>
            <a:r>
              <a:rPr lang="en-US" sz="900" dirty="0">
                <a:latin typeface="Fira Sans Medium" panose="020B0503050000020004" pitchFamily="34" charset="0"/>
                <a:ea typeface="Fira Sans Medium" panose="020B0503050000020004" pitchFamily="34" charset="0"/>
              </a:rPr>
              <a:t>IT Benefits</a:t>
            </a:r>
          </a:p>
        </p:txBody>
      </p:sp>
      <p:sp>
        <p:nvSpPr>
          <p:cNvPr id="27" name="CasellaDiTesto 26">
            <a:extLst>
              <a:ext uri="{FF2B5EF4-FFF2-40B4-BE49-F238E27FC236}">
                <a16:creationId xmlns:a16="http://schemas.microsoft.com/office/drawing/2014/main" id="{2DA5974B-2050-954B-08AA-F39C5F6A72AC}"/>
              </a:ext>
            </a:extLst>
          </p:cNvPr>
          <p:cNvSpPr txBox="1"/>
          <p:nvPr/>
        </p:nvSpPr>
        <p:spPr>
          <a:xfrm>
            <a:off x="242277" y="4540615"/>
            <a:ext cx="2133600" cy="646331"/>
          </a:xfrm>
          <a:prstGeom prst="rect">
            <a:avLst/>
          </a:prstGeom>
          <a:noFill/>
        </p:spPr>
        <p:txBody>
          <a:bodyPr wrap="square" rtlCol="0">
            <a:spAutoFit/>
          </a:bodyPr>
          <a:lstStyle/>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Extend your SAP investment</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Simplify the IT infrastructure</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Flexible deployment options</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Mitigate extract-transform-load risks </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Free up IT resources</a:t>
            </a:r>
          </a:p>
          <a:p>
            <a:pPr marL="171450" indent="-171450">
              <a:buFont typeface="Arial" panose="020B0604020202020204" pitchFamily="34" charset="0"/>
              <a:buChar char="•"/>
            </a:pPr>
            <a:r>
              <a:rPr lang="en-US" sz="600" i="1" dirty="0">
                <a:latin typeface="Fira Sans" panose="020B0503050000020004" pitchFamily="34" charset="0"/>
                <a:ea typeface="Fira Sans" panose="020B0503050000020004" pitchFamily="34" charset="0"/>
              </a:rPr>
              <a:t>Reduce integration consulting costs by up to 30%</a:t>
            </a:r>
          </a:p>
        </p:txBody>
      </p:sp>
      <p:pic>
        <p:nvPicPr>
          <p:cNvPr id="2" name="Immagine 1">
            <a:extLst>
              <a:ext uri="{FF2B5EF4-FFF2-40B4-BE49-F238E27FC236}">
                <a16:creationId xmlns:a16="http://schemas.microsoft.com/office/drawing/2014/main" id="{0E62E94E-E7ED-4D2B-59EA-0AAE976434BC}"/>
              </a:ext>
            </a:extLst>
          </p:cNvPr>
          <p:cNvPicPr>
            <a:picLocks noChangeAspect="1"/>
          </p:cNvPicPr>
          <p:nvPr/>
        </p:nvPicPr>
        <p:blipFill>
          <a:blip r:embed="rId3"/>
          <a:stretch>
            <a:fillRect/>
          </a:stretch>
        </p:blipFill>
        <p:spPr>
          <a:xfrm>
            <a:off x="6398655" y="454647"/>
            <a:ext cx="710286" cy="313106"/>
          </a:xfrm>
          <a:prstGeom prst="rect">
            <a:avLst/>
          </a:prstGeom>
        </p:spPr>
      </p:pic>
      <p:pic>
        <p:nvPicPr>
          <p:cNvPr id="19" name="Picture 18">
            <a:extLst>
              <a:ext uri="{FF2B5EF4-FFF2-40B4-BE49-F238E27FC236}">
                <a16:creationId xmlns:a16="http://schemas.microsoft.com/office/drawing/2014/main" id="{1BBFB025-DC6F-2604-0FFB-8DD298468CDE}"/>
              </a:ext>
            </a:extLst>
          </p:cNvPr>
          <p:cNvPicPr>
            <a:picLocks noChangeAspect="1"/>
          </p:cNvPicPr>
          <p:nvPr/>
        </p:nvPicPr>
        <p:blipFill>
          <a:blip r:embed="rId4"/>
          <a:stretch>
            <a:fillRect/>
          </a:stretch>
        </p:blipFill>
        <p:spPr>
          <a:xfrm>
            <a:off x="2348964" y="5070548"/>
            <a:ext cx="5017001" cy="2656739"/>
          </a:xfrm>
          <a:prstGeom prst="rect">
            <a:avLst/>
          </a:prstGeom>
        </p:spPr>
      </p:pic>
      <p:pic>
        <p:nvPicPr>
          <p:cNvPr id="28" name="Picture 27">
            <a:extLst>
              <a:ext uri="{FF2B5EF4-FFF2-40B4-BE49-F238E27FC236}">
                <a16:creationId xmlns:a16="http://schemas.microsoft.com/office/drawing/2014/main" id="{99C843AB-EEB3-751F-73F4-02FC8FA31D6A}"/>
              </a:ext>
            </a:extLst>
          </p:cNvPr>
          <p:cNvPicPr>
            <a:picLocks noChangeAspect="1"/>
          </p:cNvPicPr>
          <p:nvPr/>
        </p:nvPicPr>
        <p:blipFill>
          <a:blip r:embed="rId5"/>
          <a:stretch>
            <a:fillRect/>
          </a:stretch>
        </p:blipFill>
        <p:spPr>
          <a:xfrm>
            <a:off x="5377070" y="451309"/>
            <a:ext cx="931680" cy="313106"/>
          </a:xfrm>
          <a:prstGeom prst="rect">
            <a:avLst/>
          </a:prstGeom>
        </p:spPr>
      </p:pic>
    </p:spTree>
    <p:extLst>
      <p:ext uri="{BB962C8B-B14F-4D97-AF65-F5344CB8AC3E}">
        <p14:creationId xmlns:p14="http://schemas.microsoft.com/office/powerpoint/2010/main" val="3948919771"/>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WK Document" ma:contentTypeID="0x01010061F225F04776D546A42FEE387B921A2F0031B8FB12BF4F5346A4C3375FA62CE7B4" ma:contentTypeVersion="32" ma:contentTypeDescription="Create a new document." ma:contentTypeScope="" ma:versionID="49894a45095fcf51fd5371a6454a78c1">
  <xsd:schema xmlns:xsd="http://www.w3.org/2001/XMLSchema" xmlns:xs="http://www.w3.org/2001/XMLSchema" xmlns:p="http://schemas.microsoft.com/office/2006/metadata/properties" xmlns:ns1="http://schemas.microsoft.com/sharepoint/v3" xmlns:ns2="f5dc6549-5d29-4eee-b5c0-f3a47fa13b8d" xmlns:ns3="e975d19e-2042-4a19-ac3f-3832905f5675" xmlns:ns4="cbb5683e-61ec-4cd4-8755-95edcbca1f3e" targetNamespace="http://schemas.microsoft.com/office/2006/metadata/properties" ma:root="true" ma:fieldsID="3791f6ec1278013d839a4851b25d30d4" ns1:_="" ns2:_="" ns3:_="" ns4:_="">
    <xsd:import namespace="http://schemas.microsoft.com/sharepoint/v3"/>
    <xsd:import namespace="f5dc6549-5d29-4eee-b5c0-f3a47fa13b8d"/>
    <xsd:import namespace="e975d19e-2042-4a19-ac3f-3832905f5675"/>
    <xsd:import namespace="cbb5683e-61ec-4cd4-8755-95edcbca1f3e"/>
    <xsd:element name="properties">
      <xsd:complexType>
        <xsd:sequence>
          <xsd:element name="documentManagement">
            <xsd:complexType>
              <xsd:all>
                <xsd:element ref="ns2:mdb063052d094595a2eb6aae8793e4df" minOccurs="0"/>
                <xsd:element ref="ns3:TaxCatchAll" minOccurs="0"/>
                <xsd:element ref="ns3:TaxCatchAllLabel" minOccurs="0"/>
                <xsd:element ref="ns2:kccfa3d2751d4daba7e294617305032e" minOccurs="0"/>
                <xsd:element ref="ns2:h0238007123e49018fce035c093c3241" minOccurs="0"/>
                <xsd:element ref="ns2:h11189b1cd6a401ba96606bc3fb2b5d7" minOccurs="0"/>
                <xsd:element ref="ns3:TaxKeywordTaxHTField"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3:SharedWithUsers" minOccurs="0"/>
                <xsd:element ref="ns3:SharedWithDetails" minOccurs="0"/>
                <xsd:element ref="ns4:MediaLengthInSeconds" minOccurs="0"/>
                <xsd:element ref="ns4:MediaServiceLocation" minOccurs="0"/>
                <xsd:element ref="ns1:_ip_UnifiedCompliancePolicyProperties" minOccurs="0"/>
                <xsd:element ref="ns1:_ip_UnifiedCompliancePolicyUIAction" minOccurs="0"/>
                <xsd:element ref="ns4:lcf76f155ced4ddcb4097134ff3c332f"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33" nillable="true" ma:displayName="Unified Compliance Policy Properties" ma:hidden="true" ma:internalName="_ip_UnifiedCompliancePolicyProperties">
      <xsd:simpleType>
        <xsd:restriction base="dms:Note"/>
      </xsd:simpleType>
    </xsd:element>
    <xsd:element name="_ip_UnifiedCompliancePolicyUIAction" ma:index="3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5dc6549-5d29-4eee-b5c0-f3a47fa13b8d" elementFormDefault="qualified">
    <xsd:import namespace="http://schemas.microsoft.com/office/2006/documentManagement/types"/>
    <xsd:import namespace="http://schemas.microsoft.com/office/infopath/2007/PartnerControls"/>
    <xsd:element name="mdb063052d094595a2eb6aae8793e4df" ma:index="8" nillable="true" ma:taxonomy="true" ma:internalName="mdb063052d094595a2eb6aae8793e4df" ma:taxonomyFieldName="wkBusinessUnit" ma:displayName="Business Unit" ma:default="1;#Wolters Kluwer|c6de2e8f-9998-4f1a-aad9-e3ee3092dfa8" ma:fieldId="{6db06305-2d09-4595-a2eb-6aae8793e4df}" ma:taxonomyMulti="true" ma:sspId="2dbaa9c1-4c41-47fa-abf7-0ca4ed4052bf" ma:termSetId="f0ed9d49-3064-4b83-a2ca-bcf633699af4" ma:anchorId="00000000-0000-0000-0000-000000000000" ma:open="false" ma:isKeyword="false">
      <xsd:complexType>
        <xsd:sequence>
          <xsd:element ref="pc:Terms" minOccurs="0" maxOccurs="1"/>
        </xsd:sequence>
      </xsd:complexType>
    </xsd:element>
    <xsd:element name="kccfa3d2751d4daba7e294617305032e" ma:index="12" ma:taxonomy="true" ma:internalName="kccfa3d2751d4daba7e294617305032e" ma:taxonomyFieldName="wkLanguage" ma:displayName="Content Language" ma:default="3;#English|e9b6ca9b-76c3-4d5f-80e2-f4d3e01d635b" ma:fieldId="{4ccfa3d2-751d-4dab-a7e2-94617305032e}" ma:sspId="2dbaa9c1-4c41-47fa-abf7-0ca4ed4052bf" ma:termSetId="960bd174-ff2c-4e2d-911c-f053b1603d07" ma:anchorId="00000000-0000-0000-0000-000000000000" ma:open="false" ma:isKeyword="false">
      <xsd:complexType>
        <xsd:sequence>
          <xsd:element ref="pc:Terms" minOccurs="0" maxOccurs="1"/>
        </xsd:sequence>
      </xsd:complexType>
    </xsd:element>
    <xsd:element name="h0238007123e49018fce035c093c3241" ma:index="14" ma:taxonomy="true" ma:internalName="h0238007123e49018fce035c093c3241" ma:taxonomyFieldName="wkDataClassification" ma:displayName="Data Classification" ma:default="2;#Internal Use|2c1e06e0-0f3e-4aeb-9abd-c60729ea4a6a" ma:fieldId="{10238007-123e-4901-8fce-035c093c3241}" ma:sspId="2dbaa9c1-4c41-47fa-abf7-0ca4ed4052bf" ma:termSetId="0701bfc1-cc96-475a-9ebf-7f40c530272f" ma:anchorId="00000000-0000-0000-0000-000000000000" ma:open="false" ma:isKeyword="false">
      <xsd:complexType>
        <xsd:sequence>
          <xsd:element ref="pc:Terms" minOccurs="0" maxOccurs="1"/>
        </xsd:sequence>
      </xsd:complexType>
    </xsd:element>
    <xsd:element name="h11189b1cd6a401ba96606bc3fb2b5d7" ma:index="16" nillable="true" ma:taxonomy="true" ma:internalName="h11189b1cd6a401ba96606bc3fb2b5d7" ma:taxonomyFieldName="wkLocation" ma:displayName="Office Location" ma:default="" ma:fieldId="{111189b1-cd6a-401b-a966-06bc3fb2b5d7}" ma:taxonomyMulti="true" ma:sspId="2dbaa9c1-4c41-47fa-abf7-0ca4ed4052bf" ma:termSetId="02f69e4b-cb12-47ba-bd6d-f6fc82e72f6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975d19e-2042-4a19-ac3f-3832905f5675"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3c6a8a49-bb7f-40fe-82e9-9f1af62a5f6b}" ma:internalName="TaxCatchAll" ma:showField="CatchAllData" ma:web="e975d19e-2042-4a19-ac3f-3832905f567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3c6a8a49-bb7f-40fe-82e9-9f1af62a5f6b}" ma:internalName="TaxCatchAllLabel" ma:readOnly="true" ma:showField="CatchAllDataLabel" ma:web="e975d19e-2042-4a19-ac3f-3832905f5675">
      <xsd:complexType>
        <xsd:complexContent>
          <xsd:extension base="dms:MultiChoiceLookup">
            <xsd:sequence>
              <xsd:element name="Value" type="dms:Lookup" maxOccurs="unbounded" minOccurs="0" nillable="true"/>
            </xsd:sequence>
          </xsd:extension>
        </xsd:complexContent>
      </xsd:complexType>
    </xsd:element>
    <xsd:element name="TaxKeywordTaxHTField" ma:index="18" nillable="true" ma:taxonomy="true" ma:internalName="TaxKeywordTaxHTField" ma:taxonomyFieldName="TaxKeyword" ma:displayName="Enterprise Keywords" ma:fieldId="{23f27201-bee3-471e-b2e7-b64fd8b7ca38}" ma:taxonomyMulti="true" ma:sspId="2dbaa9c1-4c41-47fa-abf7-0ca4ed4052bf" ma:termSetId="00000000-0000-0000-0000-000000000000" ma:anchorId="00000000-0000-0000-0000-000000000000" ma:open="true" ma:isKeyword="true">
      <xsd:complexType>
        <xsd:sequence>
          <xsd:element ref="pc:Terms" minOccurs="0" maxOccurs="1"/>
        </xsd:sequence>
      </xsd:complexType>
    </xsd:element>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bb5683e-61ec-4cd4-8755-95edcbca1f3e" elementFormDefault="qualified">
    <xsd:import namespace="http://schemas.microsoft.com/office/2006/documentManagement/types"/>
    <xsd:import namespace="http://schemas.microsoft.com/office/infopath/2007/PartnerControls"/>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ServiceDateTaken" ma:index="24" nillable="true" ma:displayName="MediaServiceDateTaken" ma:hidden="true" ma:internalName="MediaServiceDateTaken" ma:readOnly="true">
      <xsd:simpleType>
        <xsd:restriction base="dms:Text"/>
      </xsd:simpleType>
    </xsd:element>
    <xsd:element name="MediaServiceAutoTags" ma:index="25" nillable="true" ma:displayName="Tags" ma:internalName="MediaServiceAutoTags" ma:readOnly="true">
      <xsd:simpleType>
        <xsd:restriction base="dms:Text"/>
      </xsd:simpleType>
    </xsd:element>
    <xsd:element name="MediaServiceOCR" ma:index="26" nillable="true" ma:displayName="Extracted Text" ma:internalName="MediaServiceOCR" ma:readOnly="true">
      <xsd:simpleType>
        <xsd:restriction base="dms:Note">
          <xsd:maxLength value="255"/>
        </xsd:restriction>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31" nillable="true" ma:displayName="Length (seconds)" ma:internalName="MediaLengthInSeconds" ma:readOnly="true">
      <xsd:simpleType>
        <xsd:restriction base="dms:Unknown"/>
      </xsd:simpleType>
    </xsd:element>
    <xsd:element name="MediaServiceLocation" ma:index="32" nillable="true" ma:displayName="Location" ma:internalName="MediaServiceLocation" ma:readOnly="true">
      <xsd:simpleType>
        <xsd:restriction base="dms:Text"/>
      </xsd:simpleType>
    </xsd:element>
    <xsd:element name="lcf76f155ced4ddcb4097134ff3c332f" ma:index="36" nillable="true" ma:taxonomy="true" ma:internalName="lcf76f155ced4ddcb4097134ff3c332f" ma:taxonomyFieldName="MediaServiceImageTags" ma:displayName="Image Tags" ma:readOnly="false" ma:fieldId="{5cf76f15-5ced-4ddc-b409-7134ff3c332f}" ma:taxonomyMulti="true" ma:sspId="2dbaa9c1-4c41-47fa-abf7-0ca4ed4052b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0238007123e49018fce035c093c3241 xmlns="f5dc6549-5d29-4eee-b5c0-f3a47fa13b8d">
      <Terms xmlns="http://schemas.microsoft.com/office/infopath/2007/PartnerControls">
        <TermInfo xmlns="http://schemas.microsoft.com/office/infopath/2007/PartnerControls">
          <TermName xmlns="http://schemas.microsoft.com/office/infopath/2007/PartnerControls">Internal Use</TermName>
          <TermId xmlns="http://schemas.microsoft.com/office/infopath/2007/PartnerControls">2c1e06e0-0f3e-4aeb-9abd-c60729ea4a6a</TermId>
        </TermInfo>
      </Terms>
    </h0238007123e49018fce035c093c3241>
    <kccfa3d2751d4daba7e294617305032e xmlns="f5dc6549-5d29-4eee-b5c0-f3a47fa13b8d">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e9b6ca9b-76c3-4d5f-80e2-f4d3e01d635b</TermId>
        </TermInfo>
      </Terms>
    </kccfa3d2751d4daba7e294617305032e>
    <mdb063052d094595a2eb6aae8793e4df xmlns="f5dc6549-5d29-4eee-b5c0-f3a47fa13b8d">
      <Terms xmlns="http://schemas.microsoft.com/office/infopath/2007/PartnerControls">
        <TermInfo xmlns="http://schemas.microsoft.com/office/infopath/2007/PartnerControls">
          <TermName xmlns="http://schemas.microsoft.com/office/infopath/2007/PartnerControls">Wolters Kluwer</TermName>
          <TermId xmlns="http://schemas.microsoft.com/office/infopath/2007/PartnerControls">c6de2e8f-9998-4f1a-aad9-e3ee3092dfa8</TermId>
        </TermInfo>
      </Terms>
    </mdb063052d094595a2eb6aae8793e4df>
    <h11189b1cd6a401ba96606bc3fb2b5d7 xmlns="f5dc6549-5d29-4eee-b5c0-f3a47fa13b8d">
      <Terms xmlns="http://schemas.microsoft.com/office/infopath/2007/PartnerControls"/>
    </h11189b1cd6a401ba96606bc3fb2b5d7>
    <TaxCatchAll xmlns="e975d19e-2042-4a19-ac3f-3832905f5675">
      <Value>3</Value>
      <Value>2</Value>
      <Value>1</Value>
    </TaxCatchAll>
    <TaxKeywordTaxHTField xmlns="e975d19e-2042-4a19-ac3f-3832905f5675">
      <Terms xmlns="http://schemas.microsoft.com/office/infopath/2007/PartnerControls"/>
    </TaxKeywordTaxHTField>
    <SharedWithUsers xmlns="e975d19e-2042-4a19-ac3f-3832905f5675">
      <UserInfo>
        <DisplayName>Cant, Leslie</DisplayName>
        <AccountId>14</AccountId>
        <AccountType/>
      </UserInfo>
    </SharedWithUsers>
    <_ip_UnifiedCompliancePolicyUIAction xmlns="http://schemas.microsoft.com/sharepoint/v3" xsi:nil="true"/>
    <lcf76f155ced4ddcb4097134ff3c332f xmlns="cbb5683e-61ec-4cd4-8755-95edcbca1f3e">
      <Terms xmlns="http://schemas.microsoft.com/office/infopath/2007/PartnerControls"/>
    </lcf76f155ced4ddcb4097134ff3c332f>
    <_ip_UnifiedCompliancePolicyProperties xmlns="http://schemas.microsoft.com/sharepoint/v3" xsi:nil="true"/>
  </documentManagement>
</p:properties>
</file>

<file path=customXml/itemProps1.xml><?xml version="1.0" encoding="utf-8"?>
<ds:datastoreItem xmlns:ds="http://schemas.openxmlformats.org/officeDocument/2006/customXml" ds:itemID="{0D446866-8D7F-45C9-9A0D-57CBB7D9F83C}">
  <ds:schemaRefs>
    <ds:schemaRef ds:uri="http://schemas.microsoft.com/sharepoint/v3/contenttype/forms"/>
  </ds:schemaRefs>
</ds:datastoreItem>
</file>

<file path=customXml/itemProps2.xml><?xml version="1.0" encoding="utf-8"?>
<ds:datastoreItem xmlns:ds="http://schemas.openxmlformats.org/officeDocument/2006/customXml" ds:itemID="{80C7633C-CF48-43A3-8BC5-F434D4D968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5dc6549-5d29-4eee-b5c0-f3a47fa13b8d"/>
    <ds:schemaRef ds:uri="e975d19e-2042-4a19-ac3f-3832905f5675"/>
    <ds:schemaRef ds:uri="cbb5683e-61ec-4cd4-8755-95edcbca1f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AFC55FE-887C-48A4-ADC6-4B20FC310601}">
  <ds:schemaRefs>
    <ds:schemaRef ds:uri="http://schemas.microsoft.com/office/2006/metadata/properties"/>
    <ds:schemaRef ds:uri="http://schemas.microsoft.com/office/infopath/2007/PartnerControls"/>
    <ds:schemaRef ds:uri="e975d19e-2042-4a19-ac3f-3832905f5675"/>
    <ds:schemaRef ds:uri="f5dc6549-5d29-4eee-b5c0-f3a47fa13b8d"/>
    <ds:schemaRef ds:uri="http://schemas.microsoft.com/sharepoint/v3"/>
    <ds:schemaRef ds:uri="cbb5683e-61ec-4cd4-8755-95edcbca1f3e"/>
    <ds:schemaRef ds:uri="deb76b0e-0fef-4463-bebf-74db396b8fdf"/>
  </ds:schemaRefs>
</ds:datastoreItem>
</file>

<file path=docProps/app.xml><?xml version="1.0" encoding="utf-8"?>
<Properties xmlns="http://schemas.openxmlformats.org/officeDocument/2006/extended-properties" xmlns:vt="http://schemas.openxmlformats.org/officeDocument/2006/docPropsVTypes">
  <Template>Office Theme</Template>
  <TotalTime>3079</TotalTime>
  <Words>925</Words>
  <Application>Microsoft Office PowerPoint</Application>
  <PresentationFormat>Personalizzato</PresentationFormat>
  <Paragraphs>50</Paragraphs>
  <Slides>2</Slides>
  <Notes>0</Notes>
  <HiddenSlides>0</HiddenSlides>
  <MMClips>0</MMClips>
  <ScaleCrop>false</ScaleCrop>
  <HeadingPairs>
    <vt:vector size="4" baseType="variant">
      <vt:variant>
        <vt:lpstr>Tema</vt:lpstr>
      </vt:variant>
      <vt:variant>
        <vt:i4>2</vt:i4>
      </vt:variant>
      <vt:variant>
        <vt:lpstr>Titoli diapositive</vt:lpstr>
      </vt:variant>
      <vt:variant>
        <vt:i4>2</vt:i4>
      </vt:variant>
    </vt:vector>
  </HeadingPairs>
  <TitlesOfParts>
    <vt:vector size="4" baseType="lpstr">
      <vt:lpstr>Tema di Office</vt:lpstr>
      <vt:lpstr>Personalizza struttura</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Berto Poli</dc:creator>
  <cp:lastModifiedBy>Cant, Leslie</cp:lastModifiedBy>
  <cp:revision>93</cp:revision>
  <dcterms:created xsi:type="dcterms:W3CDTF">2022-03-18T08:21:14Z</dcterms:created>
  <dcterms:modified xsi:type="dcterms:W3CDTF">2023-09-27T09:28:32Z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0x01010061F225F04776D546A42FEE387B921A2F0031B8FB12BF4F5346A4C3375FA62CE7B4</vt:lpwstr>
  </property>
  <property fmtid="{D5CDD505-2E9C-101B-9397-08002B2CF9AE}" pid="3" name="wkLanguage">
    <vt:lpwstr>3;#English|e9b6ca9b-76c3-4d5f-80e2-f4d3e01d635b</vt:lpwstr>
  </property>
  <property fmtid="{D5CDD505-2E9C-101B-9397-08002B2CF9AE}" pid="4" name="TaxKeyword">
    <vt:lpwstr/>
  </property>
  <property fmtid="{D5CDD505-2E9C-101B-9397-08002B2CF9AE}" pid="5" name="wkBusinessUnit">
    <vt:lpwstr>1;#Wolters Kluwer|c6de2e8f-9998-4f1a-aad9-e3ee3092dfa8</vt:lpwstr>
  </property>
  <property fmtid="{D5CDD505-2E9C-101B-9397-08002B2CF9AE}" pid="6" name="wkLocation">
    <vt:lpwstr/>
  </property>
  <property fmtid="{D5CDD505-2E9C-101B-9397-08002B2CF9AE}" pid="7" name="wkDataClassification">
    <vt:lpwstr>2;#Internal Use|2c1e06e0-0f3e-4aeb-9abd-c60729ea4a6a</vt:lpwstr>
  </property>
</Properties>
</file>